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7" r:id="rId4"/>
    <p:sldId id="276" r:id="rId5"/>
    <p:sldId id="270" r:id="rId6"/>
    <p:sldId id="272" r:id="rId7"/>
    <p:sldId id="278" r:id="rId8"/>
    <p:sldId id="279" r:id="rId9"/>
    <p:sldId id="280" r:id="rId10"/>
    <p:sldId id="289" r:id="rId11"/>
    <p:sldId id="281" r:id="rId12"/>
    <p:sldId id="282" r:id="rId13"/>
    <p:sldId id="286" r:id="rId14"/>
    <p:sldId id="283" r:id="rId15"/>
    <p:sldId id="284" r:id="rId16"/>
    <p:sldId id="285" r:id="rId17"/>
    <p:sldId id="287" r:id="rId18"/>
    <p:sldId id="28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1C2FC88-D0AE-4CE9-A50D-02E776F443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BCA652-CB99-44D4-8C1A-F2DCFE1C5CD5}"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1C2FC88-D0AE-4CE9-A50D-02E776F4430B}"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9BCA652-CB99-44D4-8C1A-F2DCFE1C5CD5}" type="datetimeFigureOut">
              <a:rPr lang="ru-RU" smtClean="0"/>
              <a:pPr/>
              <a:t>05.05.2020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1C2FC88-D0AE-4CE9-A50D-02E776F443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0028" y="5715016"/>
            <a:ext cx="3231975" cy="523220"/>
          </a:xfrm>
          <a:prstGeom prst="rect">
            <a:avLst/>
          </a:prstGeom>
          <a:noFill/>
        </p:spPr>
        <p:txBody>
          <a:bodyPr wrap="none" rtlCol="0">
            <a:spAutoFit/>
          </a:bodyPr>
          <a:lstStyle/>
          <a:p>
            <a:pPr algn="ctr"/>
            <a:r>
              <a:rPr lang="ru-RU" sz="2800" b="1" dirty="0" smtClean="0">
                <a:solidFill>
                  <a:srgbClr val="0070C0"/>
                </a:solidFill>
                <a:latin typeface="Monotype Corsiva" pitchFamily="66" charset="0"/>
              </a:rPr>
              <a:t>МОУ  СОШ  </a:t>
            </a:r>
            <a:r>
              <a:rPr lang="ru-RU" sz="2800" b="1" dirty="0">
                <a:solidFill>
                  <a:srgbClr val="0070C0"/>
                </a:solidFill>
                <a:latin typeface="Monotype Corsiva" pitchFamily="66" charset="0"/>
              </a:rPr>
              <a:t>с</a:t>
            </a:r>
            <a:r>
              <a:rPr lang="ru-RU" sz="2800" b="1" dirty="0" smtClean="0">
                <a:solidFill>
                  <a:srgbClr val="0070C0"/>
                </a:solidFill>
                <a:latin typeface="Monotype Corsiva" pitchFamily="66" charset="0"/>
              </a:rPr>
              <a:t>. </a:t>
            </a:r>
            <a:r>
              <a:rPr lang="ru-RU" sz="2800" b="1" dirty="0" err="1" smtClean="0">
                <a:solidFill>
                  <a:srgbClr val="0070C0"/>
                </a:solidFill>
                <a:latin typeface="Monotype Corsiva" pitchFamily="66" charset="0"/>
              </a:rPr>
              <a:t>Баляга</a:t>
            </a:r>
            <a:endParaRPr lang="ru-RU" sz="2800" b="1" dirty="0">
              <a:solidFill>
                <a:srgbClr val="0070C0"/>
              </a:solidFill>
              <a:latin typeface="Monotype Corsiva" pitchFamily="66" charset="0"/>
            </a:endParaRPr>
          </a:p>
        </p:txBody>
      </p:sp>
      <p:sp>
        <p:nvSpPr>
          <p:cNvPr id="2" name="Прямоугольник 1"/>
          <p:cNvSpPr/>
          <p:nvPr/>
        </p:nvSpPr>
        <p:spPr>
          <a:xfrm>
            <a:off x="1187624" y="1124744"/>
            <a:ext cx="7056784" cy="646331"/>
          </a:xfrm>
          <a:prstGeom prst="rect">
            <a:avLst/>
          </a:prstGeom>
        </p:spPr>
        <p:txBody>
          <a:bodyPr wrap="square">
            <a:spAutoFit/>
          </a:bodyPr>
          <a:lstStyle/>
          <a:p>
            <a:pPr algn="ctr">
              <a:spcAft>
                <a:spcPts val="1275"/>
              </a:spcAft>
            </a:pPr>
            <a:endParaRPr lang="ru-RU" sz="3600" b="1"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3092665" y="4693286"/>
            <a:ext cx="3721999"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Педагог – психолог: Баранова М.Н.</a:t>
            </a:r>
            <a:endParaRPr lang="ru-RU" sz="2400" dirty="0">
              <a:latin typeface="Times New Roman" pitchFamily="18" charset="0"/>
              <a:cs typeface="Times New Roman" pitchFamily="18" charset="0"/>
            </a:endParaRPr>
          </a:p>
        </p:txBody>
      </p:sp>
      <p:sp>
        <p:nvSpPr>
          <p:cNvPr id="3" name="Прямоугольник 2"/>
          <p:cNvSpPr/>
          <p:nvPr/>
        </p:nvSpPr>
        <p:spPr>
          <a:xfrm>
            <a:off x="1217588" y="986245"/>
            <a:ext cx="7056784" cy="1569660"/>
          </a:xfrm>
          <a:prstGeom prst="rect">
            <a:avLst/>
          </a:prstGeom>
        </p:spPr>
        <p:txBody>
          <a:bodyPr wrap="square">
            <a:spAutoFit/>
          </a:bodyPr>
          <a:lstStyle/>
          <a:p>
            <a:pPr algn="ctr"/>
            <a:r>
              <a:rPr lang="ru-RU" sz="4800" b="1" dirty="0">
                <a:solidFill>
                  <a:srgbClr val="0070C0"/>
                </a:solidFill>
                <a:latin typeface="Monotype Corsiva" pitchFamily="66" charset="0"/>
              </a:rPr>
              <a:t>Психологическая подготовка к экзаменам.</a:t>
            </a:r>
            <a:endParaRPr lang="ru-RU" sz="4800" dirty="0">
              <a:solidFill>
                <a:srgbClr val="0070C0"/>
              </a:solidFill>
              <a:latin typeface="Monotype Corsiva" pitchFamily="66" charset="0"/>
            </a:endParaRPr>
          </a:p>
        </p:txBody>
      </p:sp>
      <p:pic>
        <p:nvPicPr>
          <p:cNvPr id="7" name="Picture 3" descr="E:\ЕГЭ\фото ЕГЭ\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24288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E:\ЕГЭ\фото ЕГЭ\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465475"/>
            <a:ext cx="3134122" cy="20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692696"/>
            <a:ext cx="5436096" cy="1446550"/>
          </a:xfrm>
          <a:prstGeom prst="rect">
            <a:avLst/>
          </a:prstGeom>
        </p:spPr>
        <p:txBody>
          <a:bodyPr wrap="square">
            <a:spAutoFit/>
          </a:bodyPr>
          <a:lstStyle/>
          <a:p>
            <a:pPr algn="ctr"/>
            <a:r>
              <a:rPr lang="ru-RU" sz="4400" kern="10" dirty="0">
                <a:ln w="9525">
                  <a:solidFill>
                    <a:srgbClr val="000000"/>
                  </a:solidFill>
                  <a:round/>
                  <a:headEnd/>
                  <a:tailEnd/>
                </a:ln>
                <a:solidFill>
                  <a:srgbClr val="0070C0"/>
                </a:solidFill>
                <a:latin typeface="Impact"/>
              </a:rPr>
              <a:t>Как поддержать </a:t>
            </a:r>
          </a:p>
          <a:p>
            <a:pPr algn="ctr"/>
            <a:r>
              <a:rPr lang="ru-RU" sz="4400" kern="10" dirty="0">
                <a:ln w="9525">
                  <a:solidFill>
                    <a:srgbClr val="000000"/>
                  </a:solidFill>
                  <a:round/>
                  <a:headEnd/>
                  <a:tailEnd/>
                </a:ln>
                <a:solidFill>
                  <a:srgbClr val="0070C0"/>
                </a:solidFill>
                <a:latin typeface="Impact"/>
              </a:rPr>
              <a:t>работоспособность</a:t>
            </a:r>
          </a:p>
        </p:txBody>
      </p:sp>
      <p:pic>
        <p:nvPicPr>
          <p:cNvPr id="3" name="Picture 6" descr="hw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72" y="476672"/>
            <a:ext cx="2034227" cy="193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4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509120"/>
            <a:ext cx="204832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72680" y="2331059"/>
            <a:ext cx="6435624" cy="3416320"/>
          </a:xfrm>
          <a:prstGeom prst="rect">
            <a:avLst/>
          </a:prstGeom>
        </p:spPr>
        <p:txBody>
          <a:bodyPr wrap="square">
            <a:spAutoFit/>
          </a:bodyPr>
          <a:lstStyle/>
          <a:p>
            <a:pPr lvl="2">
              <a:buFontTx/>
              <a:buAutoNum type="arabicPeriod"/>
            </a:pPr>
            <a:r>
              <a:rPr lang="ru-RU" dirty="0" smtClean="0">
                <a:latin typeface="Times New Roman" pitchFamily="18" charset="0"/>
                <a:cs typeface="Times New Roman" pitchFamily="18" charset="0"/>
              </a:rPr>
              <a:t>Чередовать </a:t>
            </a:r>
            <a:r>
              <a:rPr lang="ru-RU" dirty="0">
                <a:latin typeface="Times New Roman" pitchFamily="18" charset="0"/>
                <a:cs typeface="Times New Roman" pitchFamily="18" charset="0"/>
              </a:rPr>
              <a:t>умственный и физический </a:t>
            </a:r>
            <a:r>
              <a:rPr lang="ru-RU" dirty="0" smtClean="0">
                <a:latin typeface="Times New Roman" pitchFamily="18" charset="0"/>
                <a:cs typeface="Times New Roman" pitchFamily="18" charset="0"/>
              </a:rPr>
              <a:t>труд.</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2. Беречь </a:t>
            </a:r>
            <a:r>
              <a:rPr lang="ru-RU" dirty="0">
                <a:latin typeface="Times New Roman" pitchFamily="18" charset="0"/>
                <a:cs typeface="Times New Roman" pitchFamily="18" charset="0"/>
              </a:rPr>
              <a:t>от переутомления глаза, давать им </a:t>
            </a:r>
            <a:r>
              <a:rPr lang="ru-RU" dirty="0" smtClean="0">
                <a:latin typeface="Times New Roman" pitchFamily="18" charset="0"/>
                <a:cs typeface="Times New Roman" pitchFamily="18" charset="0"/>
              </a:rPr>
              <a:t>отдых.</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3. Научиться </a:t>
            </a:r>
            <a:r>
              <a:rPr lang="ru-RU" dirty="0">
                <a:latin typeface="Times New Roman" pitchFamily="18" charset="0"/>
                <a:cs typeface="Times New Roman" pitchFamily="18" charset="0"/>
              </a:rPr>
              <a:t>быстро переключаться с одного вида умственной работы на другой</a:t>
            </a:r>
          </a:p>
          <a:p>
            <a:r>
              <a:rPr lang="ru-RU" dirty="0" smtClean="0">
                <a:latin typeface="Times New Roman" pitchFamily="18" charset="0"/>
                <a:cs typeface="Times New Roman" pitchFamily="18" charset="0"/>
              </a:rPr>
              <a:t>4. Минимум </a:t>
            </a:r>
            <a:r>
              <a:rPr lang="ru-RU" dirty="0">
                <a:latin typeface="Times New Roman" pitchFamily="18" charset="0"/>
                <a:cs typeface="Times New Roman" pitchFamily="18" charset="0"/>
              </a:rPr>
              <a:t>телевизионных передач</a:t>
            </a:r>
          </a:p>
          <a:p>
            <a:r>
              <a:rPr lang="ru-RU" dirty="0" smtClean="0">
                <a:latin typeface="Times New Roman" pitchFamily="18" charset="0"/>
                <a:cs typeface="Times New Roman" pitchFamily="18" charset="0"/>
              </a:rPr>
              <a:t>5. Минимум </a:t>
            </a:r>
            <a:r>
              <a:rPr lang="ru-RU" dirty="0">
                <a:latin typeface="Times New Roman" pitchFamily="18" charset="0"/>
                <a:cs typeface="Times New Roman" pitchFamily="18" charset="0"/>
              </a:rPr>
              <a:t>работы на компьютере</a:t>
            </a:r>
          </a:p>
          <a:p>
            <a:r>
              <a:rPr lang="ru-RU" dirty="0" smtClean="0">
                <a:latin typeface="Times New Roman" pitchFamily="18" charset="0"/>
                <a:cs typeface="Times New Roman" pitchFamily="18" charset="0"/>
              </a:rPr>
              <a:t>6. Знать </a:t>
            </a:r>
            <a:r>
              <a:rPr lang="ru-RU" dirty="0">
                <a:latin typeface="Times New Roman" pitchFamily="18" charset="0"/>
                <a:cs typeface="Times New Roman" pitchFamily="18" charset="0"/>
              </a:rPr>
              <a:t>свои слабые стороны и пытаться их искоренять  (н-р, лень…)</a:t>
            </a:r>
          </a:p>
          <a:p>
            <a:r>
              <a:rPr lang="ru-RU" dirty="0" smtClean="0">
                <a:latin typeface="Times New Roman" pitchFamily="18" charset="0"/>
                <a:cs typeface="Times New Roman" pitchFamily="18" charset="0"/>
              </a:rPr>
              <a:t>7. Знать </a:t>
            </a:r>
            <a:r>
              <a:rPr lang="ru-RU" dirty="0">
                <a:latin typeface="Times New Roman" pitchFamily="18" charset="0"/>
                <a:cs typeface="Times New Roman" pitchFamily="18" charset="0"/>
              </a:rPr>
              <a:t>свои сильные стороны и умение их использовать на благо себе( выносливость, навыки составления плана, зрительная память, слуховая)</a:t>
            </a:r>
          </a:p>
          <a:p>
            <a:r>
              <a:rPr lang="ru-RU" dirty="0" smtClean="0">
                <a:latin typeface="Times New Roman" pitchFamily="18" charset="0"/>
                <a:cs typeface="Times New Roman" pitchFamily="18" charset="0"/>
              </a:rPr>
              <a:t>8. После </a:t>
            </a:r>
            <a:r>
              <a:rPr lang="ru-RU" dirty="0">
                <a:latin typeface="Times New Roman" pitchFamily="18" charset="0"/>
                <a:cs typeface="Times New Roman" pitchFamily="18" charset="0"/>
              </a:rPr>
              <a:t>каждого часа работы делать </a:t>
            </a:r>
            <a:r>
              <a:rPr lang="ru-RU" dirty="0" smtClean="0">
                <a:latin typeface="Times New Roman" pitchFamily="18" charset="0"/>
                <a:cs typeface="Times New Roman" pitchFamily="18" charset="0"/>
              </a:rPr>
              <a:t>зарядку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89746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0387" y="792413"/>
            <a:ext cx="5832648" cy="461665"/>
          </a:xfrm>
          <a:prstGeom prst="rect">
            <a:avLst/>
          </a:prstGeom>
          <a:noFill/>
        </p:spPr>
        <p:txBody>
          <a:bodyPr wrap="square" rtlCol="0">
            <a:spAutoFit/>
          </a:bodyPr>
          <a:lstStyle/>
          <a:p>
            <a:pPr algn="ctr"/>
            <a:r>
              <a:rPr lang="ru-RU" sz="2400" dirty="0">
                <a:solidFill>
                  <a:srgbClr val="C00000"/>
                </a:solidFill>
                <a:latin typeface="Times New Roman" pitchFamily="18" charset="0"/>
                <a:cs typeface="Times New Roman" pitchFamily="18" charset="0"/>
              </a:rPr>
              <a:t>П</a:t>
            </a:r>
            <a:r>
              <a:rPr lang="ru-RU" sz="2400" dirty="0" smtClean="0">
                <a:solidFill>
                  <a:srgbClr val="C00000"/>
                </a:solidFill>
                <a:latin typeface="Times New Roman" pitchFamily="18" charset="0"/>
                <a:cs typeface="Times New Roman" pitchFamily="18" charset="0"/>
              </a:rPr>
              <a:t>оведение </a:t>
            </a:r>
            <a:r>
              <a:rPr lang="ru-RU" sz="2400" dirty="0">
                <a:solidFill>
                  <a:srgbClr val="C00000"/>
                </a:solidFill>
                <a:latin typeface="Times New Roman" pitchFamily="18" charset="0"/>
                <a:cs typeface="Times New Roman" pitchFamily="18" charset="0"/>
              </a:rPr>
              <a:t>накануне </a:t>
            </a:r>
            <a:r>
              <a:rPr lang="ru-RU" sz="2400" dirty="0" smtClean="0">
                <a:solidFill>
                  <a:srgbClr val="C00000"/>
                </a:solidFill>
                <a:latin typeface="Times New Roman" pitchFamily="18" charset="0"/>
                <a:cs typeface="Times New Roman" pitchFamily="18" charset="0"/>
              </a:rPr>
              <a:t>экзамена.</a:t>
            </a:r>
            <a:endParaRPr lang="ru-RU" sz="24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539552" y="1276682"/>
            <a:ext cx="5472608" cy="4524315"/>
          </a:xfrm>
          <a:prstGeom prst="rect">
            <a:avLst/>
          </a:prstGeom>
        </p:spPr>
        <p:txBody>
          <a:bodyPr wrap="square">
            <a:spAutoFit/>
          </a:bodyPr>
          <a:lstStyle/>
          <a:p>
            <a:r>
              <a:rPr lang="ru-RU" dirty="0" smtClean="0">
                <a:latin typeface="Times New Roman" pitchFamily="18" charset="0"/>
                <a:cs typeface="Times New Roman" pitchFamily="18" charset="0"/>
              </a:rPr>
              <a:t>Многие </a:t>
            </a:r>
            <a:r>
              <a:rPr lang="ru-RU" dirty="0">
                <a:latin typeface="Times New Roman" pitchFamily="18" charset="0"/>
                <a:cs typeface="Times New Roman" pitchFamily="18" charset="0"/>
              </a:rPr>
              <a:t>считают: для того, чтобы полностью подготовиться к экзамену, не хватает всего одной, последней перед ним ночи. Это неправильно. Ты уже устал, и не надо себя переутомлять. Напротив, с вечера перестань готовиться, прими душ, соверши прогулку. Выспись как можно лучше, чтобы встать отдохнувшим, с ощущением своего здоровья, силы, "боевого" настроя. Ведь экзамен - это своеобразная борьба, в которой нужно проявить себя, показать свои возможности и способности. </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пункт сдачи экзамена ты должен явиться, не опаздывая, лучше за полчаса до начала тестирования. При себе нужно иметь пропуск, паспорт (не свидетельство о рождении) и несколько (про запас) </a:t>
            </a:r>
            <a:r>
              <a:rPr lang="ru-RU" dirty="0" err="1" smtClean="0">
                <a:latin typeface="Times New Roman" pitchFamily="18" charset="0"/>
                <a:cs typeface="Times New Roman" pitchFamily="18" charset="0"/>
              </a:rPr>
              <a:t>гелевых</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ручек с черными чернилами. </a:t>
            </a:r>
          </a:p>
        </p:txBody>
      </p:sp>
      <p:pic>
        <p:nvPicPr>
          <p:cNvPr id="8" name="i-main-pic" descr="Картинка 149 из 1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419110"/>
            <a:ext cx="2399928" cy="17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http://veetrina.net/images/easyblog_articles/5234/b2ap3_large_801069557c539c8_444-.png"/>
          <p:cNvPicPr/>
          <p:nvPr/>
        </p:nvPicPr>
        <p:blipFill>
          <a:blip r:embed="rId3"/>
          <a:srcRect/>
          <a:stretch>
            <a:fillRect/>
          </a:stretch>
        </p:blipFill>
        <p:spPr bwMode="auto">
          <a:xfrm>
            <a:off x="6054836" y="1412776"/>
            <a:ext cx="2314575" cy="2016224"/>
          </a:xfrm>
          <a:prstGeom prst="rect">
            <a:avLst/>
          </a:prstGeom>
          <a:noFill/>
          <a:ln w="9525">
            <a:noFill/>
            <a:miter lim="800000"/>
            <a:headEnd/>
            <a:tailEnd/>
          </a:ln>
        </p:spPr>
      </p:pic>
    </p:spTree>
    <p:extLst>
      <p:ext uri="{BB962C8B-B14F-4D97-AF65-F5344CB8AC3E}">
        <p14:creationId xmlns:p14="http://schemas.microsoft.com/office/powerpoint/2010/main" val="2494218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764704"/>
            <a:ext cx="5328592" cy="461665"/>
          </a:xfrm>
          <a:prstGeom prst="rect">
            <a:avLst/>
          </a:prstGeom>
          <a:noFill/>
        </p:spPr>
        <p:txBody>
          <a:bodyPr wrap="square" rtlCol="0">
            <a:spAutoFit/>
          </a:bodyPr>
          <a:lstStyle/>
          <a:p>
            <a:pPr algn="ctr"/>
            <a:r>
              <a:rPr lang="ru-RU" sz="2400" dirty="0" smtClean="0">
                <a:solidFill>
                  <a:srgbClr val="C00000"/>
                </a:solidFill>
                <a:latin typeface="Times New Roman" pitchFamily="18" charset="0"/>
                <a:cs typeface="Times New Roman" pitchFamily="18" charset="0"/>
              </a:rPr>
              <a:t>Поведение во </a:t>
            </a:r>
            <a:r>
              <a:rPr lang="ru-RU" sz="2400" dirty="0">
                <a:solidFill>
                  <a:srgbClr val="C00000"/>
                </a:solidFill>
                <a:latin typeface="Times New Roman" pitchFamily="18" charset="0"/>
                <a:cs typeface="Times New Roman" pitchFamily="18" charset="0"/>
              </a:rPr>
              <a:t>время </a:t>
            </a:r>
            <a:r>
              <a:rPr lang="ru-RU" sz="2400" dirty="0" smtClean="0">
                <a:solidFill>
                  <a:srgbClr val="C00000"/>
                </a:solidFill>
                <a:latin typeface="Times New Roman" pitchFamily="18" charset="0"/>
                <a:cs typeface="Times New Roman" pitchFamily="18" charset="0"/>
              </a:rPr>
              <a:t>экзамена.</a:t>
            </a:r>
            <a:endParaRPr lang="ru-RU" sz="2400" dirty="0">
              <a:solidFill>
                <a:srgbClr val="C00000"/>
              </a:solidFill>
            </a:endParaRPr>
          </a:p>
        </p:txBody>
      </p:sp>
      <p:sp>
        <p:nvSpPr>
          <p:cNvPr id="3" name="Прямоугольник 2"/>
          <p:cNvSpPr/>
          <p:nvPr/>
        </p:nvSpPr>
        <p:spPr>
          <a:xfrm>
            <a:off x="611560" y="1340768"/>
            <a:ext cx="8064896" cy="2862322"/>
          </a:xfrm>
          <a:prstGeom prst="rect">
            <a:avLst/>
          </a:prstGeom>
        </p:spPr>
        <p:txBody>
          <a:bodyPr wrap="square">
            <a:spAutoFit/>
          </a:bodyPr>
          <a:lstStyle/>
          <a:p>
            <a:r>
              <a:rPr lang="ru-RU" dirty="0" smtClean="0">
                <a:latin typeface="Times New Roman" pitchFamily="18" charset="0"/>
                <a:cs typeface="Times New Roman" pitchFamily="18" charset="0"/>
              </a:rPr>
              <a:t>1. Перед </a:t>
            </a:r>
            <a:r>
              <a:rPr lang="ru-RU" dirty="0">
                <a:latin typeface="Times New Roman" pitchFamily="18" charset="0"/>
                <a:cs typeface="Times New Roman" pitchFamily="18" charset="0"/>
              </a:rPr>
              <a:t>экзаменом следует хорошо выспаться, собраться с </a:t>
            </a:r>
            <a:r>
              <a:rPr lang="ru-RU" dirty="0" smtClean="0">
                <a:latin typeface="Times New Roman" pitchFamily="18" charset="0"/>
                <a:cs typeface="Times New Roman" pitchFamily="18" charset="0"/>
              </a:rPr>
              <a:t>мыслями.</a:t>
            </a:r>
          </a:p>
          <a:p>
            <a:r>
              <a:rPr lang="ru-RU" dirty="0" smtClean="0">
                <a:latin typeface="Times New Roman" pitchFamily="18" charset="0"/>
                <a:cs typeface="Times New Roman" pitchFamily="18" charset="0"/>
              </a:rPr>
              <a:t>2. Будьте </a:t>
            </a:r>
            <a:r>
              <a:rPr lang="ru-RU" dirty="0">
                <a:latin typeface="Times New Roman" pitchFamily="18" charset="0"/>
                <a:cs typeface="Times New Roman" pitchFamily="18" charset="0"/>
              </a:rPr>
              <a:t>одеты и причёсаны соответственно </a:t>
            </a:r>
            <a:r>
              <a:rPr lang="ru-RU" dirty="0" smtClean="0">
                <a:latin typeface="Times New Roman" pitchFamily="18" charset="0"/>
                <a:cs typeface="Times New Roman" pitchFamily="18" charset="0"/>
              </a:rPr>
              <a:t>случаю.</a:t>
            </a:r>
          </a:p>
          <a:p>
            <a:r>
              <a:rPr lang="ru-RU" dirty="0" smtClean="0">
                <a:latin typeface="Times New Roman" pitchFamily="18" charset="0"/>
                <a:cs typeface="Times New Roman" pitchFamily="18" charset="0"/>
              </a:rPr>
              <a:t>3. Входите </a:t>
            </a:r>
            <a:r>
              <a:rPr lang="ru-RU" dirty="0">
                <a:latin typeface="Times New Roman" pitchFamily="18" charset="0"/>
                <a:cs typeface="Times New Roman" pitchFamily="18" charset="0"/>
              </a:rPr>
              <a:t>в аудиторию спокойно. Не паникуйте, будьте уверены, что у вас всё </a:t>
            </a:r>
            <a:r>
              <a:rPr lang="ru-RU" dirty="0" smtClean="0">
                <a:latin typeface="Times New Roman" pitchFamily="18" charset="0"/>
                <a:cs typeface="Times New Roman" pitchFamily="18" charset="0"/>
              </a:rPr>
              <a:t>получится.</a:t>
            </a:r>
          </a:p>
          <a:p>
            <a:r>
              <a:rPr lang="ru-RU" dirty="0" smtClean="0">
                <a:latin typeface="Times New Roman" pitchFamily="18" charset="0"/>
                <a:cs typeface="Times New Roman" pitchFamily="18" charset="0"/>
              </a:rPr>
              <a:t>4. Просмотрите </a:t>
            </a:r>
            <a:r>
              <a:rPr lang="ru-RU" dirty="0">
                <a:latin typeface="Times New Roman" pitchFamily="18" charset="0"/>
                <a:cs typeface="Times New Roman" pitchFamily="18" charset="0"/>
              </a:rPr>
              <a:t>вопросы и начните с тех, в ответах на которые вы не сомневаетесь</a:t>
            </a:r>
          </a:p>
          <a:p>
            <a:r>
              <a:rPr lang="ru-RU" dirty="0" smtClean="0">
                <a:latin typeface="Times New Roman" pitchFamily="18" charset="0"/>
                <a:cs typeface="Times New Roman" pitchFamily="18" charset="0"/>
              </a:rPr>
              <a:t>5. Когда </a:t>
            </a:r>
            <a:r>
              <a:rPr lang="ru-RU" dirty="0">
                <a:latin typeface="Times New Roman" pitchFamily="18" charset="0"/>
                <a:cs typeface="Times New Roman" pitchFamily="18" charset="0"/>
              </a:rPr>
              <a:t>приступаете к новому заданию, сосредоточьтесь на нём и временно забудьте о </a:t>
            </a:r>
            <a:r>
              <a:rPr lang="ru-RU" dirty="0" smtClean="0">
                <a:latin typeface="Times New Roman" pitchFamily="18" charset="0"/>
                <a:cs typeface="Times New Roman" pitchFamily="18" charset="0"/>
              </a:rPr>
              <a:t>предыдущем.</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6. Если </a:t>
            </a:r>
            <a:r>
              <a:rPr lang="ru-RU" dirty="0">
                <a:latin typeface="Times New Roman" pitchFamily="18" charset="0"/>
                <a:cs typeface="Times New Roman" pitchFamily="18" charset="0"/>
              </a:rPr>
              <a:t>не уверены в выборе ответа — доверьтесь </a:t>
            </a:r>
            <a:r>
              <a:rPr lang="ru-RU" dirty="0" smtClean="0">
                <a:latin typeface="Times New Roman" pitchFamily="18" charset="0"/>
                <a:cs typeface="Times New Roman" pitchFamily="18" charset="0"/>
              </a:rPr>
              <a:t>интуиции.</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8" name="Рисунок 7" descr="http://image.mel.fm/i/0/0JWRSjqrkz/590.jpg"/>
          <p:cNvPicPr/>
          <p:nvPr/>
        </p:nvPicPr>
        <p:blipFill>
          <a:blip r:embed="rId2"/>
          <a:srcRect/>
          <a:stretch>
            <a:fillRect/>
          </a:stretch>
        </p:blipFill>
        <p:spPr bwMode="auto">
          <a:xfrm>
            <a:off x="2446982" y="4365104"/>
            <a:ext cx="3962003" cy="1954907"/>
          </a:xfrm>
          <a:prstGeom prst="rect">
            <a:avLst/>
          </a:prstGeom>
          <a:noFill/>
          <a:ln w="9525">
            <a:noFill/>
            <a:miter lim="800000"/>
            <a:headEnd/>
            <a:tailEnd/>
          </a:ln>
        </p:spPr>
      </p:pic>
    </p:spTree>
    <p:extLst>
      <p:ext uri="{BB962C8B-B14F-4D97-AF65-F5344CB8AC3E}">
        <p14:creationId xmlns:p14="http://schemas.microsoft.com/office/powerpoint/2010/main" val="2864048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9649" y="764704"/>
            <a:ext cx="7344816" cy="646331"/>
          </a:xfrm>
          <a:prstGeom prst="rect">
            <a:avLst/>
          </a:prstGeom>
        </p:spPr>
        <p:txBody>
          <a:bodyPr wrap="square">
            <a:spAutoFit/>
          </a:bodyPr>
          <a:lstStyle/>
          <a:p>
            <a:pPr algn="ctr"/>
            <a:r>
              <a:rPr lang="ru-RU" b="1" i="1" u="sng" dirty="0" err="1">
                <a:solidFill>
                  <a:srgbClr val="FF3300"/>
                </a:solidFill>
                <a:latin typeface="Times New Roman" pitchFamily="18" charset="0"/>
                <a:cs typeface="Times New Roman" pitchFamily="18" charset="0"/>
              </a:rPr>
              <a:t>Саморегуляция</a:t>
            </a:r>
            <a:r>
              <a:rPr lang="ru-RU" b="1" i="1" u="sng" dirty="0">
                <a:solidFill>
                  <a:srgbClr val="FF3300"/>
                </a:solidFill>
                <a:latin typeface="Times New Roman" pitchFamily="18" charset="0"/>
                <a:cs typeface="Times New Roman" pitchFamily="18" charset="0"/>
              </a:rPr>
              <a:t> при стрессе</a:t>
            </a:r>
            <a:r>
              <a:rPr lang="ru-RU" b="1" i="1" dirty="0">
                <a:solidFill>
                  <a:srgbClr val="FF3300"/>
                </a:solidFill>
                <a:latin typeface="Times New Roman" pitchFamily="18" charset="0"/>
                <a:cs typeface="Times New Roman" pitchFamily="18" charset="0"/>
              </a:rPr>
              <a:t/>
            </a:r>
            <a:br>
              <a:rPr lang="ru-RU" b="1" i="1" dirty="0">
                <a:solidFill>
                  <a:srgbClr val="FF3300"/>
                </a:solidFill>
                <a:latin typeface="Times New Roman" pitchFamily="18" charset="0"/>
                <a:cs typeface="Times New Roman" pitchFamily="18" charset="0"/>
              </a:rPr>
            </a:br>
            <a:r>
              <a:rPr lang="ru-RU" b="1" i="1" spc="100" dirty="0">
                <a:solidFill>
                  <a:srgbClr val="00CC00"/>
                </a:solidFill>
                <a:latin typeface="Times New Roman" pitchFamily="18" charset="0"/>
                <a:cs typeface="Times New Roman" pitchFamily="18" charset="0"/>
              </a:rPr>
              <a:t>состояние нервно-психической напряженности, </a:t>
            </a:r>
            <a:r>
              <a:rPr lang="ru-RU" b="1" i="1" spc="100" dirty="0" smtClean="0">
                <a:solidFill>
                  <a:srgbClr val="00CC00"/>
                </a:solidFill>
                <a:latin typeface="Times New Roman" pitchFamily="18" charset="0"/>
                <a:cs typeface="Times New Roman" pitchFamily="18" charset="0"/>
              </a:rPr>
              <a:t>утомлении</a:t>
            </a:r>
            <a:endParaRPr lang="ru-RU" dirty="0">
              <a:latin typeface="Times New Roman" pitchFamily="18" charset="0"/>
              <a:cs typeface="Times New Roman" pitchFamily="18" charset="0"/>
            </a:endParaRPr>
          </a:p>
        </p:txBody>
      </p:sp>
      <p:sp>
        <p:nvSpPr>
          <p:cNvPr id="3" name="Прямоугольник 2"/>
          <p:cNvSpPr/>
          <p:nvPr/>
        </p:nvSpPr>
        <p:spPr>
          <a:xfrm>
            <a:off x="683568" y="1411035"/>
            <a:ext cx="3927081" cy="3970318"/>
          </a:xfrm>
          <a:prstGeom prst="rect">
            <a:avLst/>
          </a:prstGeom>
        </p:spPr>
        <p:txBody>
          <a:bodyPr wrap="square">
            <a:spAutoFit/>
          </a:bodyPr>
          <a:lstStyle/>
          <a:p>
            <a:r>
              <a:rPr lang="ru-RU" b="1" u="sng" dirty="0">
                <a:latin typeface="Times New Roman" pitchFamily="18" charset="0"/>
                <a:cs typeface="Times New Roman" pitchFamily="18" charset="0"/>
              </a:rPr>
              <a:t>Естественные способы регуляции</a:t>
            </a:r>
            <a:r>
              <a:rPr lang="ru-RU" u="sng"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285750" lvl="0" indent="-285750">
              <a:buFont typeface="Arial" pitchFamily="34" charset="0"/>
              <a:buChar char="•"/>
            </a:pPr>
            <a:r>
              <a:rPr lang="ru-RU" dirty="0">
                <a:latin typeface="Times New Roman" pitchFamily="18" charset="0"/>
                <a:cs typeface="Times New Roman" pitchFamily="18" charset="0"/>
              </a:rPr>
              <a:t>смех, юмор, дурачество (позитивное настроение</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85750" lvl="0" indent="-285750">
              <a:buFont typeface="Arial" pitchFamily="34" charset="0"/>
              <a:buChar char="•"/>
            </a:pPr>
            <a:r>
              <a:rPr lang="ru-RU" dirty="0">
                <a:latin typeface="Times New Roman" pitchFamily="18" charset="0"/>
                <a:cs typeface="Times New Roman" pitchFamily="18" charset="0"/>
              </a:rPr>
              <a:t>восстановление ресурсов</a:t>
            </a:r>
          </a:p>
          <a:p>
            <a:r>
              <a:rPr lang="ru-RU" dirty="0">
                <a:latin typeface="Times New Roman" pitchFamily="18" charset="0"/>
                <a:cs typeface="Times New Roman" pitchFamily="18" charset="0"/>
              </a:rPr>
              <a:t>     организма (полноценный сон (+ дневной), полезная еда (мед, орехи, шоколад, травяные чаи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85750" lvl="0" indent="-285750">
              <a:buFont typeface="Arial" pitchFamily="34" charset="0"/>
              <a:buChar char="•"/>
            </a:pPr>
            <a:r>
              <a:rPr lang="ru-RU" dirty="0">
                <a:latin typeface="Times New Roman" pitchFamily="18" charset="0"/>
                <a:cs typeface="Times New Roman" pitchFamily="18" charset="0"/>
              </a:rPr>
              <a:t>общение с природой и животными</a:t>
            </a:r>
          </a:p>
          <a:p>
            <a:pPr marL="285750" lvl="0" indent="-285750">
              <a:buFont typeface="Arial" pitchFamily="34" charset="0"/>
              <a:buChar char="•"/>
            </a:pPr>
            <a:r>
              <a:rPr lang="ru-RU" dirty="0">
                <a:latin typeface="Times New Roman" pitchFamily="18" charset="0"/>
                <a:cs typeface="Times New Roman" pitchFamily="18" charset="0"/>
              </a:rPr>
              <a:t>телесное расслабление (водные процедуры, массаж, качели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85750" lvl="0" indent="-285750">
              <a:buFont typeface="Arial" pitchFamily="34" charset="0"/>
              <a:buChar char="•"/>
            </a:pPr>
            <a:r>
              <a:rPr lang="ru-RU" dirty="0">
                <a:latin typeface="Times New Roman" pitchFamily="18" charset="0"/>
                <a:cs typeface="Times New Roman" pitchFamily="18" charset="0"/>
              </a:rPr>
              <a:t>танцы, музыка (слушание, пение</a:t>
            </a:r>
            <a:r>
              <a:rPr lang="ru-RU" dirty="0" smtClean="0">
                <a:latin typeface="Times New Roman" pitchFamily="18" charset="0"/>
                <a:cs typeface="Times New Roman" pitchFamily="18" charset="0"/>
              </a:rPr>
              <a:t>); </a:t>
            </a:r>
          </a:p>
          <a:p>
            <a:pPr marL="285750" lvl="0" indent="-285750">
              <a:buFont typeface="Arial" pitchFamily="34" charset="0"/>
              <a:buChar char="•"/>
            </a:pPr>
            <a:r>
              <a:rPr lang="ru-RU" dirty="0" smtClean="0">
                <a:latin typeface="Times New Roman" pitchFamily="18" charset="0"/>
                <a:cs typeface="Times New Roman" pitchFamily="18" charset="0"/>
              </a:rPr>
              <a:t>рисование; </a:t>
            </a:r>
            <a:endParaRPr lang="ru-RU" dirty="0">
              <a:latin typeface="Times New Roman" pitchFamily="18" charset="0"/>
              <a:cs typeface="Times New Roman" pitchFamily="18" charset="0"/>
            </a:endParaRPr>
          </a:p>
          <a:p>
            <a:pPr marL="285750" lvl="0" indent="-285750">
              <a:buFont typeface="Arial" pitchFamily="34" charset="0"/>
              <a:buChar char="•"/>
            </a:pPr>
            <a:r>
              <a:rPr lang="ru-RU" dirty="0">
                <a:latin typeface="Times New Roman" pitchFamily="18" charset="0"/>
                <a:cs typeface="Times New Roman" pitchFamily="18" charset="0"/>
              </a:rPr>
              <a:t>прогулки на </a:t>
            </a:r>
            <a:r>
              <a:rPr lang="ru-RU" dirty="0" smtClean="0">
                <a:latin typeface="Times New Roman" pitchFamily="18" charset="0"/>
                <a:cs typeface="Times New Roman" pitchFamily="18" charset="0"/>
              </a:rPr>
              <a:t>свежем воздухе; </a:t>
            </a:r>
          </a:p>
          <a:p>
            <a:pPr marL="285750" lvl="0" indent="-285750">
              <a:buFont typeface="Arial" pitchFamily="34" charset="0"/>
              <a:buChar char="•"/>
            </a:pPr>
            <a:r>
              <a:rPr lang="ru-RU" dirty="0" smtClean="0">
                <a:latin typeface="Times New Roman" pitchFamily="18" charset="0"/>
                <a:cs typeface="Times New Roman" pitchFamily="18" charset="0"/>
              </a:rPr>
              <a:t>спортивные игры</a:t>
            </a:r>
            <a:endParaRPr lang="ru-RU" dirty="0">
              <a:latin typeface="Times New Roman" pitchFamily="18" charset="0"/>
              <a:cs typeface="Times New Roman" pitchFamily="18" charset="0"/>
            </a:endParaRPr>
          </a:p>
        </p:txBody>
      </p:sp>
      <p:sp>
        <p:nvSpPr>
          <p:cNvPr id="4" name="Прямоугольник 3"/>
          <p:cNvSpPr/>
          <p:nvPr/>
        </p:nvSpPr>
        <p:spPr>
          <a:xfrm>
            <a:off x="5169946" y="1426168"/>
            <a:ext cx="3539511" cy="3416320"/>
          </a:xfrm>
          <a:prstGeom prst="rect">
            <a:avLst/>
          </a:prstGeom>
        </p:spPr>
        <p:txBody>
          <a:bodyPr wrap="square">
            <a:spAutoFit/>
          </a:bodyPr>
          <a:lstStyle/>
          <a:p>
            <a:r>
              <a:rPr lang="ru-RU" b="1" u="sng" dirty="0">
                <a:latin typeface="Times New Roman" pitchFamily="18" charset="0"/>
                <a:cs typeface="Times New Roman" pitchFamily="18" charset="0"/>
              </a:rPr>
              <a:t>Способы </a:t>
            </a:r>
            <a:r>
              <a:rPr lang="ru-RU" b="1" u="sng" dirty="0" err="1">
                <a:latin typeface="Times New Roman" pitchFamily="18" charset="0"/>
                <a:cs typeface="Times New Roman" pitchFamily="18" charset="0"/>
              </a:rPr>
              <a:t>саморегуляции</a:t>
            </a:r>
            <a:endParaRPr lang="ru-RU" dirty="0">
              <a:latin typeface="Times New Roman" pitchFamily="18" charset="0"/>
              <a:cs typeface="Times New Roman" pitchFamily="18" charset="0"/>
            </a:endParaRPr>
          </a:p>
          <a:p>
            <a:r>
              <a:rPr lang="ru-RU" i="1" dirty="0" err="1" smtClean="0">
                <a:latin typeface="Times New Roman" pitchFamily="18" charset="0"/>
                <a:cs typeface="Times New Roman" pitchFamily="18" charset="0"/>
              </a:rPr>
              <a:t>Саморегуляция</a:t>
            </a:r>
            <a:r>
              <a:rPr lang="ru-RU" i="1" dirty="0" smtClean="0">
                <a:latin typeface="Times New Roman" pitchFamily="18" charset="0"/>
                <a:cs typeface="Times New Roman" pitchFamily="18" charset="0"/>
              </a:rPr>
              <a:t> </a:t>
            </a:r>
            <a:r>
              <a:rPr lang="ru-RU" i="1" dirty="0">
                <a:latin typeface="Times New Roman" pitchFamily="18" charset="0"/>
                <a:cs typeface="Times New Roman" pitchFamily="18" charset="0"/>
              </a:rPr>
              <a:t>—это управление своим психоэмоциональным состоянием, достигаемое путем воздействия человека на самого себя с помощью:</a:t>
            </a:r>
            <a:endParaRPr lang="ru-RU" dirty="0">
              <a:latin typeface="Times New Roman" pitchFamily="18" charset="0"/>
              <a:cs typeface="Times New Roman" pitchFamily="18" charset="0"/>
            </a:endParaRPr>
          </a:p>
          <a:p>
            <a:pPr marL="285750" lvl="0" indent="-285750">
              <a:buFont typeface="Arial" pitchFamily="34" charset="0"/>
              <a:buChar char="•"/>
            </a:pPr>
            <a:r>
              <a:rPr lang="ru-RU" dirty="0">
                <a:latin typeface="Times New Roman" pitchFamily="18" charset="0"/>
                <a:cs typeface="Times New Roman" pitchFamily="18" charset="0"/>
              </a:rPr>
              <a:t>управления дыханием;</a:t>
            </a:r>
          </a:p>
          <a:p>
            <a:pPr marL="285750" lvl="0" indent="-285750">
              <a:buFont typeface="Arial" pitchFamily="34" charset="0"/>
              <a:buChar char="•"/>
            </a:pPr>
            <a:r>
              <a:rPr lang="ru-RU" dirty="0">
                <a:latin typeface="Times New Roman" pitchFamily="18" charset="0"/>
                <a:cs typeface="Times New Roman" pitchFamily="18" charset="0"/>
              </a:rPr>
              <a:t>управления тонусом мышц, движением;</a:t>
            </a:r>
          </a:p>
          <a:p>
            <a:pPr marL="285750" lvl="0" indent="-285750">
              <a:buFont typeface="Arial" pitchFamily="34" charset="0"/>
              <a:buChar char="•"/>
            </a:pPr>
            <a:r>
              <a:rPr lang="ru-RU" dirty="0">
                <a:latin typeface="Times New Roman" pitchFamily="18" charset="0"/>
                <a:cs typeface="Times New Roman" pitchFamily="18" charset="0"/>
              </a:rPr>
              <a:t>воздействия словом;</a:t>
            </a:r>
          </a:p>
          <a:p>
            <a:pPr marL="285750" indent="-285750">
              <a:buFont typeface="Arial" pitchFamily="34" charset="0"/>
              <a:buChar char="•"/>
            </a:pPr>
            <a:r>
              <a:rPr lang="ru-RU" dirty="0">
                <a:latin typeface="Times New Roman" pitchFamily="18" charset="0"/>
                <a:cs typeface="Times New Roman" pitchFamily="18" charset="0"/>
              </a:rPr>
              <a:t>использования мысленных </a:t>
            </a:r>
            <a:r>
              <a:rPr lang="ru-RU" dirty="0" smtClean="0">
                <a:latin typeface="Times New Roman" pitchFamily="18" charset="0"/>
                <a:cs typeface="Times New Roman" pitchFamily="18" charset="0"/>
              </a:rPr>
              <a:t>образов.</a:t>
            </a:r>
            <a:endParaRPr lang="ru-RU" dirty="0">
              <a:latin typeface="Times New Roman" pitchFamily="18" charset="0"/>
              <a:cs typeface="Times New Roman" pitchFamily="18" charset="0"/>
            </a:endParaRPr>
          </a:p>
        </p:txBody>
      </p:sp>
      <p:pic>
        <p:nvPicPr>
          <p:cNvPr id="5" name="Picture 4" descr="E:\ЕГЭ\фото ЕГЭ\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126" y="4581128"/>
            <a:ext cx="1918549" cy="188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SMILE_BL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381353"/>
            <a:ext cx="1146051" cy="94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62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8"/>
          <p:cNvSpPr txBox="1">
            <a:spLocks/>
          </p:cNvSpPr>
          <p:nvPr/>
        </p:nvSpPr>
        <p:spPr>
          <a:xfrm>
            <a:off x="415636" y="676264"/>
            <a:ext cx="8188812" cy="952536"/>
          </a:xfrm>
          <a:prstGeom prst="rect">
            <a:avLst/>
          </a:prstGeom>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lnSpc>
                <a:spcPct val="150000"/>
              </a:lnSpc>
              <a:spcBef>
                <a:spcPts val="1800"/>
              </a:spcBef>
              <a:defRPr/>
            </a:pPr>
            <a:endParaRPr lang="ru-RU" sz="1800" i="1" spc="100" dirty="0">
              <a:solidFill>
                <a:srgbClr val="00CC00"/>
              </a:solidFill>
              <a:latin typeface="Times New Roman" pitchFamily="18" charset="0"/>
              <a:cs typeface="Times New Roman" pitchFamily="18" charset="0"/>
            </a:endParaRPr>
          </a:p>
        </p:txBody>
      </p:sp>
      <p:sp>
        <p:nvSpPr>
          <p:cNvPr id="9" name="Прямоугольник 8"/>
          <p:cNvSpPr/>
          <p:nvPr/>
        </p:nvSpPr>
        <p:spPr>
          <a:xfrm>
            <a:off x="611560" y="705470"/>
            <a:ext cx="7848872" cy="646331"/>
          </a:xfrm>
          <a:prstGeom prst="rect">
            <a:avLst/>
          </a:prstGeom>
        </p:spPr>
        <p:txBody>
          <a:bodyPr wrap="square">
            <a:spAutoFit/>
          </a:bodyPr>
          <a:lstStyle/>
          <a:p>
            <a:pPr algn="ctr"/>
            <a:r>
              <a:rPr lang="ru-RU" b="1" dirty="0">
                <a:solidFill>
                  <a:srgbClr val="C00000"/>
                </a:solidFill>
                <a:latin typeface="Times New Roman" pitchFamily="18" charset="0"/>
                <a:cs typeface="Times New Roman" pitchFamily="18" charset="0"/>
              </a:rPr>
              <a:t>КАК ПОМОЧЬ СЕБЕ ВО ВРЕМЯ ОСТРОГО СТРЕССА</a:t>
            </a:r>
            <a:r>
              <a:rPr lang="ru-RU" dirty="0"/>
              <a:t/>
            </a:r>
            <a:br>
              <a:rPr lang="ru-RU" dirty="0"/>
            </a:br>
            <a:endParaRPr lang="ru-RU" dirty="0"/>
          </a:p>
        </p:txBody>
      </p:sp>
      <p:sp>
        <p:nvSpPr>
          <p:cNvPr id="10" name="Прямоугольник 9"/>
          <p:cNvSpPr/>
          <p:nvPr/>
        </p:nvSpPr>
        <p:spPr>
          <a:xfrm>
            <a:off x="415636" y="1152532"/>
            <a:ext cx="8188812" cy="923330"/>
          </a:xfrm>
          <a:prstGeom prst="rect">
            <a:avLst/>
          </a:prstGeom>
        </p:spPr>
        <p:txBody>
          <a:bodyPr wrap="square">
            <a:spAutoFit/>
          </a:bodyPr>
          <a:lstStyle/>
          <a:p>
            <a:r>
              <a:rPr lang="ru-RU" dirty="0" smtClean="0">
                <a:latin typeface="Times New Roman" pitchFamily="18" charset="0"/>
                <a:cs typeface="Times New Roman" pitchFamily="18" charset="0"/>
              </a:rPr>
              <a:t>1. Острый </a:t>
            </a:r>
            <a:r>
              <a:rPr lang="ru-RU" dirty="0">
                <a:latin typeface="Times New Roman" pitchFamily="18" charset="0"/>
                <a:cs typeface="Times New Roman" pitchFamily="18" charset="0"/>
              </a:rPr>
              <a:t>стресс характеризуется внезапностью влияния </a:t>
            </a:r>
            <a:r>
              <a:rPr lang="ru-RU" dirty="0" err="1">
                <a:latin typeface="Times New Roman" pitchFamily="18" charset="0"/>
                <a:cs typeface="Times New Roman" pitchFamily="18" charset="0"/>
              </a:rPr>
              <a:t>стрессогенных</a:t>
            </a:r>
            <a:r>
              <a:rPr lang="ru-RU" dirty="0">
                <a:latin typeface="Times New Roman" pitchFamily="18" charset="0"/>
                <a:cs typeface="Times New Roman" pitchFamily="18" charset="0"/>
              </a:rPr>
              <a:t> факторов.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острой стрессовой ситуации лучшим первоначальным приёмом является осознание своего стрессового состояния, мысленное взятие «паузы».</a:t>
            </a:r>
          </a:p>
        </p:txBody>
      </p:sp>
      <p:sp>
        <p:nvSpPr>
          <p:cNvPr id="11" name="Прямоугольник 10"/>
          <p:cNvSpPr/>
          <p:nvPr/>
        </p:nvSpPr>
        <p:spPr>
          <a:xfrm>
            <a:off x="415636" y="2276872"/>
            <a:ext cx="6676644" cy="3139321"/>
          </a:xfrm>
          <a:prstGeom prst="rect">
            <a:avLst/>
          </a:prstGeom>
        </p:spPr>
        <p:txBody>
          <a:bodyPr wrap="square">
            <a:spAutoFit/>
          </a:bodyPr>
          <a:lstStyle/>
          <a:p>
            <a:pPr lvl="0"/>
            <a:r>
              <a:rPr lang="ru-RU" dirty="0" smtClean="0">
                <a:latin typeface="Times New Roman" pitchFamily="18" charset="0"/>
                <a:cs typeface="Times New Roman" pitchFamily="18" charset="0"/>
              </a:rPr>
              <a:t>2. И </a:t>
            </a:r>
            <a:r>
              <a:rPr lang="ru-RU" dirty="0">
                <a:latin typeface="Times New Roman" pitchFamily="18" charset="0"/>
                <a:cs typeface="Times New Roman" pitchFamily="18" charset="0"/>
              </a:rPr>
              <a:t>не следует принимать никаких решений!</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3. Сосчитайте </a:t>
            </a:r>
            <a:r>
              <a:rPr lang="ru-RU" dirty="0">
                <a:latin typeface="Times New Roman" pitchFamily="18" charset="0"/>
                <a:cs typeface="Times New Roman" pitchFamily="18" charset="0"/>
              </a:rPr>
              <a:t>до десяти и только потом вернитесь к ситуации.</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4. Займитесь </a:t>
            </a:r>
            <a:r>
              <a:rPr lang="ru-RU" dirty="0">
                <a:latin typeface="Times New Roman" pitchFamily="18" charset="0"/>
                <a:cs typeface="Times New Roman" pitchFamily="18" charset="0"/>
              </a:rPr>
              <a:t>своим дыханием. Медленно вдохните воздух носом и на некоторое время задержите дыхание. Выдох осуществляется постепенно, так же через нос, сосредоточившись на ощущениях, связанных с вашим дыханием.</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5. Если </a:t>
            </a:r>
            <a:r>
              <a:rPr lang="ru-RU" dirty="0">
                <a:latin typeface="Times New Roman" pitchFamily="18" charset="0"/>
                <a:cs typeface="Times New Roman" pitchFamily="18" charset="0"/>
              </a:rPr>
              <a:t>это возможно, слегка смочите виски, лоб, артерии на руках холодной водой.</a:t>
            </a:r>
          </a:p>
        </p:txBody>
      </p:sp>
      <p:pic>
        <p:nvPicPr>
          <p:cNvPr id="12" name="Picture 7" descr="i0742r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9104" y="4238799"/>
            <a:ext cx="1755344" cy="17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3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64704"/>
            <a:ext cx="7632848" cy="369332"/>
          </a:xfrm>
          <a:prstGeom prst="rect">
            <a:avLst/>
          </a:prstGeom>
        </p:spPr>
        <p:txBody>
          <a:bodyPr wrap="square">
            <a:spAutoFit/>
          </a:bodyPr>
          <a:lstStyle/>
          <a:p>
            <a:pPr algn="ctr"/>
            <a:r>
              <a:rPr lang="ru-RU" b="1" dirty="0">
                <a:solidFill>
                  <a:srgbClr val="C00000"/>
                </a:solidFill>
                <a:latin typeface="Times New Roman" pitchFamily="18" charset="0"/>
                <a:cs typeface="Times New Roman" pitchFamily="18" charset="0"/>
              </a:rPr>
              <a:t>КАК ПОМОЧЬ СЕБЕ ВО ВРЕМЯ ОСТРОГО СТРЕССА</a:t>
            </a:r>
            <a:endParaRPr lang="ru-RU" dirty="0"/>
          </a:p>
        </p:txBody>
      </p:sp>
      <p:sp>
        <p:nvSpPr>
          <p:cNvPr id="3" name="Прямоугольник 2"/>
          <p:cNvSpPr/>
          <p:nvPr/>
        </p:nvSpPr>
        <p:spPr>
          <a:xfrm>
            <a:off x="467544" y="1268760"/>
            <a:ext cx="8280919" cy="4524315"/>
          </a:xfrm>
          <a:prstGeom prst="rect">
            <a:avLst/>
          </a:prstGeom>
        </p:spPr>
        <p:txBody>
          <a:bodyPr wrap="square">
            <a:spAutoFit/>
          </a:bodyPr>
          <a:lstStyle/>
          <a:p>
            <a:r>
              <a:rPr lang="ru-RU" dirty="0" smtClean="0">
                <a:latin typeface="Times New Roman" pitchFamily="18" charset="0"/>
                <a:cs typeface="Times New Roman" pitchFamily="18" charset="0"/>
              </a:rPr>
              <a:t>6. Оглянитесь </a:t>
            </a:r>
            <a:r>
              <a:rPr lang="ru-RU" dirty="0">
                <a:latin typeface="Times New Roman" pitchFamily="18" charset="0"/>
                <a:cs typeface="Times New Roman" pitchFamily="18" charset="0"/>
              </a:rPr>
              <a:t>вокруг и внимательно осмотрите помещение, в котором вы находитесь. Обращайте внимание на мельчайшие детали, даже если вы их хорошо знаете. Медленно, не торопясь, мысленно «переберите» все предметы один за другим в определенной последовательности. Постарайтесь полностью сосредоточиться на этой «инвентаризации». Говорите мысленно самому себе: «Коричневый письменный стол, белые занавески, красная ваза для цветов» и т. д. Сосредоточившись на каждом отдельном предмете, вы отвлечетесь от внутреннего стрессового напряжения, направляя свое внимание на рациональное восприятие окружающей обстановки</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7. Если </a:t>
            </a:r>
            <a:r>
              <a:rPr lang="ru-RU" dirty="0">
                <a:latin typeface="Times New Roman" pitchFamily="18" charset="0"/>
                <a:cs typeface="Times New Roman" pitchFamily="18" charset="0"/>
              </a:rPr>
              <a:t>позволяют обстоятельства, покиньте помещение, в котором у вас возник острый стресс. Перейдите в другое помещение, где никого нет, или выйдите на улицу, где сможете остаться наедине со своими  мыслями. Разберите мысленно это помещение (если вы вышли на улицу, то окружающие дома, природу) «по косточкам», как описано в пункте 3.</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79721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836712"/>
            <a:ext cx="7488832" cy="369332"/>
          </a:xfrm>
          <a:prstGeom prst="rect">
            <a:avLst/>
          </a:prstGeom>
        </p:spPr>
        <p:txBody>
          <a:bodyPr wrap="square">
            <a:spAutoFit/>
          </a:bodyPr>
          <a:lstStyle/>
          <a:p>
            <a:pPr algn="ctr"/>
            <a:r>
              <a:rPr lang="ru-RU" b="1" dirty="0">
                <a:solidFill>
                  <a:srgbClr val="C00000"/>
                </a:solidFill>
                <a:latin typeface="Times New Roman" pitchFamily="18" charset="0"/>
                <a:cs typeface="Times New Roman" pitchFamily="18" charset="0"/>
              </a:rPr>
              <a:t>КАК ПОМОЧЬ СЕБЕ ВО ВРЕМЯ ОСТРОГО СТРЕССА</a:t>
            </a:r>
            <a:endParaRPr lang="ru-RU" dirty="0"/>
          </a:p>
        </p:txBody>
      </p:sp>
      <p:sp>
        <p:nvSpPr>
          <p:cNvPr id="3" name="Прямоугольник 2"/>
          <p:cNvSpPr/>
          <p:nvPr/>
        </p:nvSpPr>
        <p:spPr>
          <a:xfrm>
            <a:off x="467544" y="1206044"/>
            <a:ext cx="8136904" cy="4801314"/>
          </a:xfrm>
          <a:prstGeom prst="rect">
            <a:avLst/>
          </a:prstGeom>
        </p:spPr>
        <p:txBody>
          <a:bodyPr wrap="square">
            <a:spAutoFit/>
          </a:bodyPr>
          <a:lstStyle/>
          <a:p>
            <a:pPr lvl="0"/>
            <a:r>
              <a:rPr lang="ru-RU" dirty="0" smtClean="0">
                <a:latin typeface="Times New Roman" pitchFamily="18" charset="0"/>
                <a:cs typeface="Times New Roman" pitchFamily="18" charset="0"/>
              </a:rPr>
              <a:t>8.Встаньте</a:t>
            </a:r>
            <a:r>
              <a:rPr lang="ru-RU" dirty="0">
                <a:latin typeface="Times New Roman" pitchFamily="18" charset="0"/>
                <a:cs typeface="Times New Roman" pitchFamily="18" charset="0"/>
              </a:rPr>
              <a:t>, ноги на ширине плеч, наклонитесь вперед и расслабьтесь. Голова, плечи и руки свободно свешиваются вниз. Дыхание спокойно. Фиксируйте это положение 1–2 минуты, после чего очень медленно поднимайте голову (так, чтобы она не закружилась).</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9. Посмотрите </a:t>
            </a:r>
            <a:r>
              <a:rPr lang="ru-RU" dirty="0">
                <a:latin typeface="Times New Roman" pitchFamily="18" charset="0"/>
                <a:cs typeface="Times New Roman" pitchFamily="18" charset="0"/>
              </a:rPr>
              <a:t>в окно на небо, сосредоточьтесь на том, что видите.</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10 Выпейте </a:t>
            </a:r>
            <a:r>
              <a:rPr lang="ru-RU" dirty="0">
                <a:latin typeface="Times New Roman" pitchFamily="18" charset="0"/>
                <a:cs typeface="Times New Roman" pitchFamily="18" charset="0"/>
              </a:rPr>
              <a:t>немного воды. Сконцентрируйте своё внимание на ощущениях.</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11. Найдите </a:t>
            </a:r>
            <a:r>
              <a:rPr lang="ru-RU" dirty="0">
                <a:latin typeface="Times New Roman" pitchFamily="18" charset="0"/>
                <a:cs typeface="Times New Roman" pitchFamily="18" charset="0"/>
              </a:rPr>
              <a:t>какой-нибудь мелкий предмет и внимательно рассмотрите его. Разглядывайте его не менее минуты, знакомясь с его формой, цветом, структурой таким образом, чтобы суметь чётко представить его с закрытыми глазами.</a:t>
            </a:r>
          </a:p>
          <a:p>
            <a:pPr lvl="0"/>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12. Следите </a:t>
            </a:r>
            <a:r>
              <a:rPr lang="ru-RU" dirty="0">
                <a:latin typeface="Times New Roman" pitchFamily="18" charset="0"/>
                <a:cs typeface="Times New Roman" pitchFamily="18" charset="0"/>
              </a:rPr>
              <a:t>за своим дыханием. Дышите медленно через нос. Сделав вдох, на некоторое время задержите дыхание, затем также медленно, через нос выдохните воздух. При каждом выдохе концентрируйте внимание на том, как расслабляются и опускаются ваши плечи.</a:t>
            </a:r>
          </a:p>
        </p:txBody>
      </p:sp>
    </p:spTree>
    <p:extLst>
      <p:ext uri="{BB962C8B-B14F-4D97-AF65-F5344CB8AC3E}">
        <p14:creationId xmlns:p14="http://schemas.microsoft.com/office/powerpoint/2010/main" val="1871886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620688"/>
            <a:ext cx="4264309" cy="646331"/>
          </a:xfrm>
          <a:prstGeom prst="rect">
            <a:avLst/>
          </a:prstGeom>
        </p:spPr>
        <p:txBody>
          <a:bodyPr wrap="none">
            <a:spAutoFit/>
          </a:bodyPr>
          <a:lstStyle/>
          <a:p>
            <a:pPr algn="ctr"/>
            <a:r>
              <a:rPr lang="ru-RU" sz="3600" b="1" dirty="0">
                <a:solidFill>
                  <a:srgbClr val="0070C0"/>
                </a:solidFill>
                <a:latin typeface="Times New Roman" pitchFamily="18" charset="0"/>
                <a:cs typeface="Times New Roman" pitchFamily="18" charset="0"/>
              </a:rPr>
              <a:t>«Ступени к успеху»</a:t>
            </a:r>
            <a:endParaRPr lang="ru-RU" sz="3600" dirty="0">
              <a:latin typeface="Times New Roman" pitchFamily="18" charset="0"/>
              <a:cs typeface="Times New Roman" pitchFamily="18" charset="0"/>
            </a:endParaRPr>
          </a:p>
        </p:txBody>
      </p:sp>
      <p:sp>
        <p:nvSpPr>
          <p:cNvPr id="3" name="Прямоугольник 2"/>
          <p:cNvSpPr/>
          <p:nvPr/>
        </p:nvSpPr>
        <p:spPr>
          <a:xfrm>
            <a:off x="539552" y="1579493"/>
            <a:ext cx="6120680" cy="3696397"/>
          </a:xfrm>
          <a:prstGeom prst="rect">
            <a:avLst/>
          </a:prstGeom>
        </p:spPr>
        <p:txBody>
          <a:bodyPr wrap="square">
            <a:spAutoFit/>
          </a:bodyPr>
          <a:lstStyle/>
          <a:p>
            <a:pPr marL="274320" indent="-274320" fontAlgn="auto">
              <a:lnSpc>
                <a:spcPct val="170000"/>
              </a:lnSpc>
              <a:spcBef>
                <a:spcPts val="580"/>
              </a:spcBef>
              <a:spcAft>
                <a:spcPts val="0"/>
              </a:spcAft>
              <a:buClr>
                <a:schemeClr val="accent3"/>
              </a:buClr>
              <a:buFont typeface="Wingdings 2"/>
              <a:buNone/>
              <a:defRPr/>
            </a:pPr>
            <a:r>
              <a:rPr lang="ru-RU" dirty="0">
                <a:solidFill>
                  <a:srgbClr val="008000"/>
                </a:solidFill>
                <a:latin typeface="Comic Sans MS" pitchFamily="66" charset="0"/>
              </a:rPr>
              <a:t>1. Не унывай! Унывающий обречен на неудачи.</a:t>
            </a:r>
          </a:p>
          <a:p>
            <a:pPr marL="274320" indent="-274320" fontAlgn="auto">
              <a:lnSpc>
                <a:spcPct val="170000"/>
              </a:lnSpc>
              <a:spcBef>
                <a:spcPts val="580"/>
              </a:spcBef>
              <a:spcAft>
                <a:spcPts val="0"/>
              </a:spcAft>
              <a:buClr>
                <a:schemeClr val="accent3"/>
              </a:buClr>
              <a:buFont typeface="Wingdings 2"/>
              <a:buNone/>
              <a:defRPr/>
            </a:pPr>
            <a:r>
              <a:rPr lang="ru-RU" dirty="0">
                <a:solidFill>
                  <a:srgbClr val="008000"/>
                </a:solidFill>
                <a:latin typeface="Comic Sans MS" pitchFamily="66" charset="0"/>
              </a:rPr>
              <a:t>Развивай уверенность в успехе дела, за которое взялся.</a:t>
            </a:r>
          </a:p>
          <a:p>
            <a:pPr marL="274320" indent="-274320" fontAlgn="auto">
              <a:lnSpc>
                <a:spcPct val="170000"/>
              </a:lnSpc>
              <a:spcBef>
                <a:spcPts val="580"/>
              </a:spcBef>
              <a:spcAft>
                <a:spcPts val="0"/>
              </a:spcAft>
              <a:buClr>
                <a:schemeClr val="accent3"/>
              </a:buClr>
              <a:buFont typeface="Wingdings 2"/>
              <a:buNone/>
              <a:defRPr/>
            </a:pPr>
            <a:r>
              <a:rPr lang="ru-RU" dirty="0">
                <a:solidFill>
                  <a:srgbClr val="008000"/>
                </a:solidFill>
                <a:latin typeface="Comic Sans MS" pitchFamily="66" charset="0"/>
              </a:rPr>
              <a:t>2. Не бойся! Трус обречен на поражение.</a:t>
            </a:r>
          </a:p>
          <a:p>
            <a:pPr marL="274320" indent="-274320" fontAlgn="auto">
              <a:lnSpc>
                <a:spcPct val="170000"/>
              </a:lnSpc>
              <a:spcBef>
                <a:spcPts val="580"/>
              </a:spcBef>
              <a:spcAft>
                <a:spcPts val="0"/>
              </a:spcAft>
              <a:buClr>
                <a:schemeClr val="accent3"/>
              </a:buClr>
              <a:buFont typeface="Wingdings 2"/>
              <a:buNone/>
              <a:defRPr/>
            </a:pPr>
            <a:r>
              <a:rPr lang="ru-RU" dirty="0">
                <a:solidFill>
                  <a:srgbClr val="008000"/>
                </a:solidFill>
                <a:latin typeface="Comic Sans MS" pitchFamily="66" charset="0"/>
              </a:rPr>
              <a:t>3. Трудись! Другого пути к успеху нет.</a:t>
            </a:r>
          </a:p>
          <a:p>
            <a:pPr marL="274320" indent="-274320" fontAlgn="auto">
              <a:lnSpc>
                <a:spcPct val="170000"/>
              </a:lnSpc>
              <a:spcBef>
                <a:spcPts val="580"/>
              </a:spcBef>
              <a:spcAft>
                <a:spcPts val="0"/>
              </a:spcAft>
              <a:buClr>
                <a:schemeClr val="accent3"/>
              </a:buClr>
              <a:buFont typeface="Wingdings 2"/>
              <a:buNone/>
              <a:defRPr/>
            </a:pPr>
            <a:r>
              <a:rPr lang="ru-RU" dirty="0">
                <a:solidFill>
                  <a:srgbClr val="008000"/>
                </a:solidFill>
                <a:latin typeface="Comic Sans MS" pitchFamily="66" charset="0"/>
              </a:rPr>
              <a:t>4. Думай! Думай до поступка, думай, совершая поступок, думай после поступка.</a:t>
            </a:r>
          </a:p>
        </p:txBody>
      </p:sp>
      <p:pic>
        <p:nvPicPr>
          <p:cNvPr id="4" name="Picture 2" descr="G:\1344795404_article_image-image-article.jpg"/>
          <p:cNvPicPr/>
          <p:nvPr/>
        </p:nvPicPr>
        <p:blipFill>
          <a:blip r:embed="rId2" cstate="print"/>
          <a:srcRect/>
          <a:stretch>
            <a:fillRect/>
          </a:stretch>
        </p:blipFill>
        <p:spPr bwMode="auto">
          <a:xfrm>
            <a:off x="6660232" y="4293096"/>
            <a:ext cx="1861195" cy="1965588"/>
          </a:xfrm>
          <a:prstGeom prst="rect">
            <a:avLst/>
          </a:prstGeom>
          <a:noFill/>
        </p:spPr>
      </p:pic>
      <p:pic>
        <p:nvPicPr>
          <p:cNvPr id="5" name="Picture 4" descr="E:\ЕГЭ\фото ЕГЭ\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250" y="1289823"/>
            <a:ext cx="2523753" cy="163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190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vatars.mds.yandex.net/get-zen_doc/241223/pub_5d771e693f548700ad8b80fa_5d771fe88c5be800adbfa44b/scale_1200"/>
          <p:cNvPicPr/>
          <p:nvPr/>
        </p:nvPicPr>
        <p:blipFill>
          <a:blip r:embed="rId2"/>
          <a:srcRect/>
          <a:stretch>
            <a:fillRect/>
          </a:stretch>
        </p:blipFill>
        <p:spPr bwMode="auto">
          <a:xfrm>
            <a:off x="395536" y="908720"/>
            <a:ext cx="7992888" cy="5112568"/>
          </a:xfrm>
          <a:prstGeom prst="rect">
            <a:avLst/>
          </a:prstGeom>
          <a:noFill/>
          <a:ln w="9525">
            <a:noFill/>
            <a:miter lim="800000"/>
            <a:headEnd/>
            <a:tailEnd/>
          </a:ln>
        </p:spPr>
      </p:pic>
    </p:spTree>
    <p:extLst>
      <p:ext uri="{BB962C8B-B14F-4D97-AF65-F5344CB8AC3E}">
        <p14:creationId xmlns:p14="http://schemas.microsoft.com/office/powerpoint/2010/main" val="103684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546585"/>
            <a:ext cx="6840760" cy="2369880"/>
          </a:xfrm>
          <a:prstGeom prst="rect">
            <a:avLst/>
          </a:prstGeom>
        </p:spPr>
        <p:txBody>
          <a:bodyPr wrap="square">
            <a:spAutoFit/>
          </a:bodyPr>
          <a:lstStyle/>
          <a:p>
            <a:pPr algn="ctr"/>
            <a:r>
              <a:rPr lang="ru-RU" sz="3600" dirty="0" smtClean="0">
                <a:solidFill>
                  <a:srgbClr val="C00000"/>
                </a:solidFill>
                <a:latin typeface="Monotype Corsiva" pitchFamily="66" charset="0"/>
              </a:rPr>
              <a:t>Три </a:t>
            </a:r>
            <a:r>
              <a:rPr lang="ru-RU" sz="3600" dirty="0">
                <a:solidFill>
                  <a:srgbClr val="C00000"/>
                </a:solidFill>
                <a:latin typeface="Monotype Corsiva" pitchFamily="66" charset="0"/>
              </a:rPr>
              <a:t>основных этапа: </a:t>
            </a:r>
          </a:p>
          <a:p>
            <a:pPr algn="just"/>
            <a:r>
              <a:rPr lang="ru-RU" sz="2800" dirty="0">
                <a:latin typeface="Times New Roman" pitchFamily="18" charset="0"/>
                <a:cs typeface="Times New Roman" pitchFamily="18" charset="0"/>
              </a:rPr>
              <a:t>• подготовка к экзамену, изучение учебного материала перед экзаменом, </a:t>
            </a:r>
          </a:p>
          <a:p>
            <a:pPr algn="just"/>
            <a:r>
              <a:rPr lang="ru-RU" sz="2800" dirty="0">
                <a:latin typeface="Times New Roman" pitchFamily="18" charset="0"/>
                <a:cs typeface="Times New Roman" pitchFamily="18" charset="0"/>
              </a:rPr>
              <a:t>• поведение накануне экзамена, </a:t>
            </a:r>
          </a:p>
          <a:p>
            <a:pPr algn="just"/>
            <a:r>
              <a:rPr lang="ru-RU" sz="2800" dirty="0">
                <a:latin typeface="Times New Roman" pitchFamily="18" charset="0"/>
                <a:cs typeface="Times New Roman" pitchFamily="18" charset="0"/>
              </a:rPr>
              <a:t>• поведение собственно во время экзамена. </a:t>
            </a:r>
          </a:p>
        </p:txBody>
      </p:sp>
      <p:pic>
        <p:nvPicPr>
          <p:cNvPr id="7" name="Рисунок 6" descr="https://i.ytimg.com/vi/O5vHoiUieFw/maxresdefault.jpg"/>
          <p:cNvPicPr/>
          <p:nvPr/>
        </p:nvPicPr>
        <p:blipFill>
          <a:blip r:embed="rId2"/>
          <a:srcRect/>
          <a:stretch>
            <a:fillRect/>
          </a:stretch>
        </p:blipFill>
        <p:spPr bwMode="auto">
          <a:xfrm>
            <a:off x="1637684" y="548681"/>
            <a:ext cx="5508592" cy="2520279"/>
          </a:xfrm>
          <a:prstGeom prst="rect">
            <a:avLst/>
          </a:prstGeom>
          <a:noFill/>
          <a:ln w="9525">
            <a:noFill/>
            <a:miter lim="800000"/>
            <a:headEnd/>
            <a:tailEnd/>
          </a:ln>
        </p:spPr>
      </p:pic>
      <p:pic>
        <p:nvPicPr>
          <p:cNvPr id="4" name="Picture 7" descr="girl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490361"/>
            <a:ext cx="1864289"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61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43853"/>
            <a:ext cx="8208912" cy="5632311"/>
          </a:xfrm>
          <a:prstGeom prst="rect">
            <a:avLst/>
          </a:prstGeom>
        </p:spPr>
        <p:txBody>
          <a:bodyPr wrap="square">
            <a:spAutoFit/>
          </a:bodyPr>
          <a:lstStyle/>
          <a:p>
            <a:r>
              <a:rPr lang="ru-RU" dirty="0"/>
              <a:t/>
            </a:r>
            <a:br>
              <a:rPr lang="ru-RU" dirty="0"/>
            </a:br>
            <a:r>
              <a:rPr lang="ru-RU" b="1" dirty="0"/>
              <a:t>1. </a:t>
            </a:r>
            <a:r>
              <a:rPr lang="ru-RU" b="1" dirty="0">
                <a:latin typeface="Times New Roman" pitchFamily="18" charset="0"/>
                <a:cs typeface="Times New Roman" pitchFamily="18" charset="0"/>
              </a:rPr>
              <a:t>Способствовать успешной подготовке к экзаменам будет правильно организованный режим дня.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Планируя свой рабочий день, необходимо учитывать особенности своего организма, например, кто вы — «сова» или «жаворонок» и в зависимости от этого максимально загрузить наиболее продуктивное время учебой. Лучшее время для занятий – с 9.00 до 13.00 и с 16.30 до 19.30</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Каждый день находите возможность 1-1,5 часа бывать на свежем воздухе, выделите время для физических упражнений.</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После 2–3 часов работы обязательно надо делать перерыв на 30–40 минут (займитесь спортом, погуляйте на свежем воздухе.) Известно, что чередование умственной и физической нагрузки — это профилактика усталости. Прекращайте физические упражнения за 3 часа до сна.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Очень важен и полноценный сон. Он должен быть не менее 8 часов. Можно также позволить себе поспать и днем, час–полтора — не более.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5" name="TextBox 4"/>
          <p:cNvSpPr txBox="1"/>
          <p:nvPr/>
        </p:nvSpPr>
        <p:spPr>
          <a:xfrm>
            <a:off x="683568" y="620688"/>
            <a:ext cx="7632848" cy="707886"/>
          </a:xfrm>
          <a:prstGeom prst="rect">
            <a:avLst/>
          </a:prstGeom>
          <a:noFill/>
        </p:spPr>
        <p:txBody>
          <a:bodyPr wrap="square" rtlCol="0">
            <a:spAutoFit/>
          </a:bodyPr>
          <a:lstStyle/>
          <a:p>
            <a:pPr algn="ctr"/>
            <a:r>
              <a:rPr lang="ru-RU" sz="2000" dirty="0" smtClean="0">
                <a:solidFill>
                  <a:srgbClr val="C00000"/>
                </a:solidFill>
                <a:latin typeface="Times New Roman" pitchFamily="18" charset="0"/>
                <a:cs typeface="Times New Roman" pitchFamily="18" charset="0"/>
              </a:rPr>
              <a:t>Подготовка </a:t>
            </a:r>
            <a:r>
              <a:rPr lang="ru-RU" sz="2000" dirty="0">
                <a:solidFill>
                  <a:srgbClr val="C00000"/>
                </a:solidFill>
                <a:latin typeface="Times New Roman" pitchFamily="18" charset="0"/>
                <a:cs typeface="Times New Roman" pitchFamily="18" charset="0"/>
              </a:rPr>
              <a:t>к экзамену, изучение учебного материала </a:t>
            </a:r>
            <a:endParaRPr lang="ru-RU" sz="2000" dirty="0" smtClean="0">
              <a:solidFill>
                <a:srgbClr val="C00000"/>
              </a:solidFill>
              <a:latin typeface="Times New Roman" pitchFamily="18" charset="0"/>
              <a:cs typeface="Times New Roman" pitchFamily="18" charset="0"/>
            </a:endParaRPr>
          </a:p>
          <a:p>
            <a:pPr algn="ctr"/>
            <a:r>
              <a:rPr lang="ru-RU" sz="2000" dirty="0" smtClean="0">
                <a:solidFill>
                  <a:srgbClr val="C00000"/>
                </a:solidFill>
                <a:latin typeface="Times New Roman" pitchFamily="18" charset="0"/>
                <a:cs typeface="Times New Roman" pitchFamily="18" charset="0"/>
              </a:rPr>
              <a:t>перед экзаменом. </a:t>
            </a:r>
            <a:endParaRPr lang="ru-RU" sz="2000" dirty="0">
              <a:solidFill>
                <a:srgbClr val="C00000"/>
              </a:solidFill>
            </a:endParaRPr>
          </a:p>
        </p:txBody>
      </p:sp>
    </p:spTree>
    <p:extLst>
      <p:ext uri="{BB962C8B-B14F-4D97-AF65-F5344CB8AC3E}">
        <p14:creationId xmlns:p14="http://schemas.microsoft.com/office/powerpoint/2010/main" val="348308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5632311"/>
          </a:xfrm>
          <a:prstGeom prst="rect">
            <a:avLst/>
          </a:prstGeom>
        </p:spPr>
        <p:txBody>
          <a:bodyPr wrap="square">
            <a:spAutoFit/>
          </a:bodyPr>
          <a:lstStyle/>
          <a:p>
            <a:endParaRPr lang="ru-RU" b="1" dirty="0" smtClean="0"/>
          </a:p>
          <a:p>
            <a:r>
              <a:rPr lang="ru-RU" b="1" dirty="0" smtClean="0"/>
              <a:t>2. </a:t>
            </a:r>
            <a:r>
              <a:rPr lang="ru-RU" b="1" dirty="0" smtClean="0">
                <a:latin typeface="Times New Roman" pitchFamily="18" charset="0"/>
                <a:cs typeface="Times New Roman" pitchFamily="18" charset="0"/>
              </a:rPr>
              <a:t>Правильное </a:t>
            </a:r>
            <a:r>
              <a:rPr lang="ru-RU" b="1" dirty="0">
                <a:latin typeface="Times New Roman" pitchFamily="18" charset="0"/>
                <a:cs typeface="Times New Roman" pitchFamily="18" charset="0"/>
              </a:rPr>
              <a:t>питание — одно из условий успешной подготовки к экзаменам. </a:t>
            </a:r>
            <a:endParaRPr lang="ru-RU" b="1"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Оно </a:t>
            </a:r>
            <a:r>
              <a:rPr lang="ru-RU" dirty="0">
                <a:latin typeface="Times New Roman" pitchFamily="18" charset="0"/>
                <a:cs typeface="Times New Roman" pitchFamily="18" charset="0"/>
              </a:rPr>
              <a:t>должно быть разнообразным, богатым витаминами и калорийным. Включите в ваше меню антистрессовые продукты:</a:t>
            </a:r>
            <a:br>
              <a:rPr lang="ru-RU" dirty="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marL="285750" indent="-285750">
              <a:buFont typeface="Arial" pitchFamily="34" charset="0"/>
              <a:buChar char="•"/>
            </a:pPr>
            <a:r>
              <a:rPr lang="ru-RU" dirty="0" smtClean="0">
                <a:latin typeface="Times New Roman" pitchFamily="18" charset="0"/>
                <a:cs typeface="Times New Roman" pitchFamily="18" charset="0"/>
              </a:rPr>
              <a:t>зерновые </a:t>
            </a:r>
            <a:r>
              <a:rPr lang="ru-RU" dirty="0">
                <a:latin typeface="Times New Roman" pitchFamily="18" charset="0"/>
                <a:cs typeface="Times New Roman" pitchFamily="18" charset="0"/>
              </a:rPr>
              <a:t>культуры: содержат сложные углеводы, повышающие содержание серотонина, а следовательно, настроение</a:t>
            </a:r>
            <a:r>
              <a:rPr lang="ru-RU" dirty="0" smtClean="0">
                <a:latin typeface="Times New Roman" pitchFamily="18" charset="0"/>
                <a:cs typeface="Times New Roman" pitchFamily="18" charset="0"/>
              </a:rPr>
              <a:t>;</a:t>
            </a:r>
          </a:p>
          <a:p>
            <a:pPr marL="285750" indent="-285750">
              <a:buFont typeface="Arial" pitchFamily="34" charset="0"/>
              <a:buChar char="•"/>
            </a:pPr>
            <a:endParaRPr lang="ru-RU" dirty="0" smtClean="0">
              <a:latin typeface="Times New Roman" pitchFamily="18" charset="0"/>
              <a:cs typeface="Times New Roman" pitchFamily="18" charset="0"/>
            </a:endParaRPr>
          </a:p>
          <a:p>
            <a:pPr marL="285750" indent="-285750">
              <a:buFont typeface="Arial" pitchFamily="34" charset="0"/>
              <a:buChar char="•"/>
            </a:pPr>
            <a:r>
              <a:rPr lang="ru-RU" dirty="0" smtClean="0">
                <a:latin typeface="Times New Roman" pitchFamily="18" charset="0"/>
                <a:cs typeface="Times New Roman" pitchFamily="18" charset="0"/>
              </a:rPr>
              <a:t>рыба</a:t>
            </a:r>
            <a:r>
              <a:rPr lang="ru-RU" dirty="0">
                <a:latin typeface="Times New Roman" pitchFamily="18" charset="0"/>
                <a:cs typeface="Times New Roman" pitchFamily="18" charset="0"/>
              </a:rPr>
              <a:t>, куриное и другое нежирное мясо: содержат белки, стимулирующие умственную деятельность</a:t>
            </a:r>
            <a:r>
              <a:rPr lang="ru-RU" dirty="0" smtClean="0">
                <a:latin typeface="Times New Roman" pitchFamily="18" charset="0"/>
                <a:cs typeface="Times New Roman" pitchFamily="18" charset="0"/>
              </a:rPr>
              <a:t>;</a:t>
            </a:r>
          </a:p>
          <a:p>
            <a:pPr marL="285750" indent="-285750">
              <a:buFont typeface="Arial" pitchFamily="34" charset="0"/>
              <a:buChar char="•"/>
            </a:pPr>
            <a:r>
              <a:rPr lang="ru-RU" dirty="0">
                <a:latin typeface="Times New Roman" pitchFamily="18" charset="0"/>
                <a:cs typeface="Times New Roman" pitchFamily="18" charset="0"/>
              </a:rPr>
              <a:t>овощи, фрукты: содержат витамины, необходимые в борьбе со стрессом</a:t>
            </a:r>
            <a:r>
              <a:rPr lang="ru-RU" dirty="0" smtClean="0">
                <a:latin typeface="Times New Roman" pitchFamily="18" charset="0"/>
                <a:cs typeface="Times New Roman" pitchFamily="18" charset="0"/>
              </a:rPr>
              <a:t>;</a:t>
            </a:r>
          </a:p>
          <a:p>
            <a:pPr marL="285750" indent="-285750">
              <a:buFont typeface="Arial" pitchFamily="34" charset="0"/>
              <a:buChar char="•"/>
            </a:pPr>
            <a:r>
              <a:rPr lang="ru-RU" dirty="0">
                <a:latin typeface="Times New Roman" pitchFamily="18" charset="0"/>
                <a:cs typeface="Times New Roman" pitchFamily="18" charset="0"/>
              </a:rPr>
              <a:t>молоко, орехи и др.: содержат калий, способствующий расслаблению мышц</a:t>
            </a:r>
            <a:r>
              <a:rPr lang="ru-RU" dirty="0" smtClean="0">
                <a:latin typeface="Times New Roman" pitchFamily="18" charset="0"/>
                <a:cs typeface="Times New Roman" pitchFamily="18" charset="0"/>
              </a:rPr>
              <a:t>;</a:t>
            </a:r>
          </a:p>
          <a:p>
            <a:pPr marL="285750" indent="-285750">
              <a:buFont typeface="Arial" pitchFamily="34" charset="0"/>
              <a:buChar char="•"/>
            </a:pPr>
            <a:r>
              <a:rPr lang="ru-RU" dirty="0">
                <a:latin typeface="Times New Roman" pitchFamily="18" charset="0"/>
                <a:cs typeface="Times New Roman" pitchFamily="18" charset="0"/>
              </a:rPr>
              <a:t>сладости, содержащие простые углеводы, дают кратковременный эффект улучшения (на 17 с), однако можно перекусить с целью поднять себе настроение, употребив: фрукты, орехи, овсяную кашу, салат из фруктов или овощей, йогурт, кусочек шоколада.</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Однако </a:t>
            </a:r>
            <a:r>
              <a:rPr lang="ru-RU" dirty="0">
                <a:latin typeface="Times New Roman" pitchFamily="18" charset="0"/>
                <a:cs typeface="Times New Roman" pitchFamily="18" charset="0"/>
              </a:rPr>
              <a:t>непосредственно перед экзаменом еда должна быть легкой.</a:t>
            </a:r>
            <a:r>
              <a:rPr lang="ru-RU" dirty="0"/>
              <a:t/>
            </a:r>
            <a:br>
              <a:rPr lang="ru-RU" dirty="0"/>
            </a:br>
            <a:endParaRPr lang="ru-RU" dirty="0"/>
          </a:p>
        </p:txBody>
      </p:sp>
    </p:spTree>
    <p:extLst>
      <p:ext uri="{BB962C8B-B14F-4D97-AF65-F5344CB8AC3E}">
        <p14:creationId xmlns:p14="http://schemas.microsoft.com/office/powerpoint/2010/main" val="348308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6400800" cy="2585323"/>
          </a:xfrm>
          <a:prstGeom prst="rect">
            <a:avLst/>
          </a:prstGeom>
        </p:spPr>
        <p:txBody>
          <a:bodyPr wrap="square">
            <a:spAutoFit/>
          </a:bodyPr>
          <a:lstStyle/>
          <a:p>
            <a:r>
              <a:rPr lang="ru-RU" b="1" dirty="0">
                <a:latin typeface="Times New Roman" pitchFamily="18" charset="0"/>
                <a:cs typeface="Times New Roman" pitchFamily="18" charset="0"/>
              </a:rPr>
              <a:t>3. Обратите внимание на организацию своего рабочего места. </a:t>
            </a:r>
            <a:endParaRPr lang="ru-RU" b="1"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Распределите </a:t>
            </a:r>
            <a:r>
              <a:rPr lang="ru-RU" dirty="0">
                <a:latin typeface="Times New Roman" pitchFamily="18" charset="0"/>
                <a:cs typeface="Times New Roman" pitchFamily="18" charset="0"/>
              </a:rPr>
              <a:t>на рабочем столе все необходимые принадлежности в удобном для вас порядке, уберите лишнее. Разместите на столе и стенах предметы и картинки в желтой или фиолетовой тональности, поскольку эти цвета повышают интеллектуальную активность.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5" name="Рисунок 4" descr="https://avatars.mds.yandex.net/get-zen_doc/1361478/pub_5c659b3a9a88e300b003e1ac_5c659de18ce89400ae5b2098/scale_1200"/>
          <p:cNvPicPr/>
          <p:nvPr/>
        </p:nvPicPr>
        <p:blipFill>
          <a:blip r:embed="rId2"/>
          <a:srcRect/>
          <a:stretch>
            <a:fillRect/>
          </a:stretch>
        </p:blipFill>
        <p:spPr bwMode="auto">
          <a:xfrm>
            <a:off x="6980018" y="1412776"/>
            <a:ext cx="1541544" cy="1368152"/>
          </a:xfrm>
          <a:prstGeom prst="rect">
            <a:avLst/>
          </a:prstGeom>
          <a:noFill/>
          <a:ln w="9525">
            <a:noFill/>
            <a:miter lim="800000"/>
            <a:headEnd/>
            <a:tailEnd/>
          </a:ln>
        </p:spPr>
      </p:pic>
      <p:sp>
        <p:nvSpPr>
          <p:cNvPr id="3" name="Прямоугольник 2"/>
          <p:cNvSpPr/>
          <p:nvPr/>
        </p:nvSpPr>
        <p:spPr>
          <a:xfrm>
            <a:off x="395536" y="3717032"/>
            <a:ext cx="6462464" cy="2031325"/>
          </a:xfrm>
          <a:prstGeom prst="rect">
            <a:avLst/>
          </a:prstGeom>
        </p:spPr>
        <p:txBody>
          <a:bodyPr wrap="square">
            <a:spAutoFit/>
          </a:bodyPr>
          <a:lstStyle/>
          <a:p>
            <a:r>
              <a:rPr lang="ru-RU" b="1" dirty="0" smtClean="0">
                <a:latin typeface="Times New Roman" pitchFamily="18" charset="0"/>
                <a:cs typeface="Times New Roman" pitchFamily="18" charset="0"/>
              </a:rPr>
              <a:t>4. Составьте план занятий, определите для себя конкретную задачу на каждый день, т. е., что именно сегодня надо изучить. </a:t>
            </a:r>
          </a:p>
          <a:p>
            <a:r>
              <a:rPr lang="ru-RU" dirty="0" smtClean="0">
                <a:latin typeface="Times New Roman" pitchFamily="18" charset="0"/>
                <a:cs typeface="Times New Roman" pitchFamily="18" charset="0"/>
              </a:rPr>
              <a:t>Читая учебник, выделяйте главные мысли. Научитесь составлять краткий план, схему ответа отдельно на каждый вопрос и желательно на бумаге. Повторяйте материал по вопросам.</a:t>
            </a:r>
            <a:endParaRPr lang="ru-RU" dirty="0">
              <a:latin typeface="Times New Roman" pitchFamily="18" charset="0"/>
              <a:cs typeface="Times New Roman" pitchFamily="18" charset="0"/>
            </a:endParaRPr>
          </a:p>
        </p:txBody>
      </p:sp>
      <p:pic>
        <p:nvPicPr>
          <p:cNvPr id="9" name="Picture 8" descr="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82" y="3881235"/>
            <a:ext cx="1847456" cy="170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51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89844"/>
            <a:ext cx="8280920" cy="2862322"/>
          </a:xfrm>
          <a:prstGeom prst="rect">
            <a:avLst/>
          </a:prstGeom>
        </p:spPr>
        <p:txBody>
          <a:bodyPr wrap="square">
            <a:spAutoFit/>
          </a:bodyPr>
          <a:lstStyle/>
          <a:p>
            <a:pPr lvl="0"/>
            <a:r>
              <a:rPr lang="ru-RU" b="1" dirty="0" smtClean="0">
                <a:latin typeface="Times New Roman" pitchFamily="18" charset="0"/>
                <a:cs typeface="Times New Roman" pitchFamily="18" charset="0"/>
              </a:rPr>
              <a:t>5. При </a:t>
            </a:r>
            <a:r>
              <a:rPr lang="ru-RU" b="1" dirty="0">
                <a:latin typeface="Times New Roman" pitchFamily="18" charset="0"/>
                <a:cs typeface="Times New Roman" pitchFamily="18" charset="0"/>
              </a:rPr>
              <a:t>изучении и повторении материала помните правило «стирания следов». </a:t>
            </a:r>
            <a:endParaRPr lang="ru-RU" b="1"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Запоминание </a:t>
            </a:r>
            <a:r>
              <a:rPr lang="ru-RU" dirty="0">
                <a:latin typeface="Times New Roman" pitchFamily="18" charset="0"/>
                <a:cs typeface="Times New Roman" pitchFamily="18" charset="0"/>
              </a:rPr>
              <a:t>материала – это оставление «следов» в памяти. При изучении похожего материала «следы» накладываются и стираются. Чередуйте гуманитарные и точные науки. Изученный материал необходимо повторить через </a:t>
            </a:r>
            <a:r>
              <a:rPr lang="ru-RU" b="1" dirty="0">
                <a:latin typeface="Times New Roman" pitchFamily="18" charset="0"/>
                <a:cs typeface="Times New Roman" pitchFamily="18" charset="0"/>
              </a:rPr>
              <a:t>20 минут</a:t>
            </a:r>
            <a:r>
              <a:rPr lang="ru-RU" dirty="0">
                <a:latin typeface="Times New Roman" pitchFamily="18" charset="0"/>
                <a:cs typeface="Times New Roman" pitchFamily="18" charset="0"/>
              </a:rPr>
              <a:t>. Если это сделать, то запоминается 70% информации, в противном случае – только 30%. Используйте как можно больше каналов восприятия информации: проговаривайте вслух, рисуйте схемы, пиктограммы, помечайте опорные слова</a:t>
            </a:r>
            <a:r>
              <a:rPr lang="ru-RU" dirty="0" smtClean="0">
                <a:latin typeface="Times New Roman" pitchFamily="18" charset="0"/>
                <a:cs typeface="Times New Roman" pitchFamily="18" charset="0"/>
              </a:rPr>
              <a:t>.</a:t>
            </a:r>
          </a:p>
          <a:p>
            <a:pPr lvl="0"/>
            <a:endParaRPr lang="ru-RU" dirty="0">
              <a:latin typeface="Times New Roman" pitchFamily="18" charset="0"/>
              <a:cs typeface="Times New Roman" pitchFamily="18" charset="0"/>
            </a:endParaRPr>
          </a:p>
        </p:txBody>
      </p:sp>
      <p:sp>
        <p:nvSpPr>
          <p:cNvPr id="4" name="Прямоугольник 3"/>
          <p:cNvSpPr/>
          <p:nvPr/>
        </p:nvSpPr>
        <p:spPr>
          <a:xfrm flipV="1">
            <a:off x="2699792" y="2998112"/>
            <a:ext cx="5936882" cy="1323439"/>
          </a:xfrm>
          <a:prstGeom prst="rect">
            <a:avLst/>
          </a:prstGeom>
        </p:spPr>
        <p:txBody>
          <a:bodyPr wrap="square">
            <a:spAutoFit/>
          </a:bodyPr>
          <a:lstStyle/>
          <a:p>
            <a:endParaRPr lang="ru-RU" sz="2000" u="sng" dirty="0" smtClean="0">
              <a:latin typeface="Times New Roman" pitchFamily="18" charset="0"/>
              <a:cs typeface="Times New Roman" pitchFamily="18" charset="0"/>
            </a:endParaRPr>
          </a:p>
          <a:p>
            <a:endParaRPr lang="ru-RU" sz="2000" u="sng" dirty="0">
              <a:latin typeface="Times New Roman" pitchFamily="18" charset="0"/>
              <a:cs typeface="Times New Roman" pitchFamily="18" charset="0"/>
            </a:endParaRPr>
          </a:p>
          <a:p>
            <a:endParaRPr lang="ru-RU" sz="2000" u="sng" dirty="0" smtClean="0">
              <a:latin typeface="Times New Roman" pitchFamily="18" charset="0"/>
              <a:cs typeface="Times New Roman" pitchFamily="18" charset="0"/>
            </a:endParaRPr>
          </a:p>
          <a:p>
            <a:endParaRPr lang="ru-RU" sz="2000" u="sng" dirty="0">
              <a:latin typeface="Times New Roman" pitchFamily="18" charset="0"/>
              <a:cs typeface="Times New Roman" pitchFamily="18" charset="0"/>
            </a:endParaRPr>
          </a:p>
        </p:txBody>
      </p:sp>
      <p:pic>
        <p:nvPicPr>
          <p:cNvPr id="5" name="Picture 2" descr="H:\анимашки 1\big_smiles_13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6295" y="3659830"/>
            <a:ext cx="21955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3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208912" cy="1323439"/>
          </a:xfrm>
          <a:prstGeom prst="rect">
            <a:avLst/>
          </a:prstGeom>
          <a:noFill/>
        </p:spPr>
        <p:txBody>
          <a:bodyPr wrap="square" rtlCol="0">
            <a:spAutoFit/>
          </a:bodyPr>
          <a:lstStyle/>
          <a:p>
            <a:endParaRPr lang="ru-RU" sz="4000" dirty="0">
              <a:latin typeface="Monotype Corsiva" pitchFamily="66" charset="0"/>
            </a:endParaRPr>
          </a:p>
          <a:p>
            <a:endParaRPr lang="ru-RU" sz="4000" dirty="0">
              <a:latin typeface="Monotype Corsiva" pitchFamily="66" charset="0"/>
            </a:endParaRPr>
          </a:p>
        </p:txBody>
      </p:sp>
      <p:sp>
        <p:nvSpPr>
          <p:cNvPr id="3" name="Прямоугольник 2"/>
          <p:cNvSpPr/>
          <p:nvPr/>
        </p:nvSpPr>
        <p:spPr>
          <a:xfrm>
            <a:off x="683568" y="764704"/>
            <a:ext cx="5400600" cy="5170646"/>
          </a:xfrm>
          <a:prstGeom prst="rect">
            <a:avLst/>
          </a:prstGeom>
        </p:spPr>
        <p:txBody>
          <a:bodyPr wrap="square">
            <a:spAutoFit/>
          </a:bodyPr>
          <a:lstStyle/>
          <a:p>
            <a:endParaRPr lang="ru-RU" sz="2000" b="1" u="sng" dirty="0" smtClean="0">
              <a:latin typeface="Times New Roman" pitchFamily="18" charset="0"/>
              <a:cs typeface="Times New Roman" pitchFamily="18" charset="0"/>
            </a:endParaRPr>
          </a:p>
          <a:p>
            <a:r>
              <a:rPr lang="ru-RU" sz="2000" b="1" u="sng" dirty="0" smtClean="0">
                <a:latin typeface="Times New Roman" pitchFamily="18" charset="0"/>
                <a:cs typeface="Times New Roman" pitchFamily="18" charset="0"/>
              </a:rPr>
              <a:t>При </a:t>
            </a:r>
            <a:r>
              <a:rPr lang="ru-RU" sz="2000" b="1" u="sng" dirty="0">
                <a:latin typeface="Times New Roman" pitchFamily="18" charset="0"/>
                <a:cs typeface="Times New Roman" pitchFamily="18" charset="0"/>
              </a:rPr>
              <a:t>хорошей зрительной памяти</a:t>
            </a:r>
          </a:p>
          <a:p>
            <a:endParaRPr lang="ru-RU" sz="2000" u="sng" dirty="0">
              <a:latin typeface="Times New Roman" pitchFamily="18" charset="0"/>
              <a:cs typeface="Times New Roman" pitchFamily="18" charset="0"/>
            </a:endParaRPr>
          </a:p>
          <a:p>
            <a:r>
              <a:rPr lang="ru-RU" dirty="0">
                <a:latin typeface="Times New Roman" pitchFamily="18" charset="0"/>
                <a:cs typeface="Times New Roman" pitchFamily="18" charset="0"/>
              </a:rPr>
              <a:t>1. Подчёркивать опорные (ключевые места)</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a:t>
            </a:r>
            <a:r>
              <a:rPr lang="ru-RU" dirty="0">
                <a:latin typeface="Times New Roman" pitchFamily="18" charset="0"/>
                <a:cs typeface="Times New Roman" pitchFamily="18" charset="0"/>
              </a:rPr>
              <a:t>. Фиксировать их на маленьких карточках</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3.Составить </a:t>
            </a:r>
            <a:r>
              <a:rPr lang="ru-RU" dirty="0">
                <a:latin typeface="Times New Roman" pitchFamily="18" charset="0"/>
                <a:cs typeface="Times New Roman" pitchFamily="18" charset="0"/>
              </a:rPr>
              <a:t>план</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4.Составить </a:t>
            </a:r>
            <a:r>
              <a:rPr lang="ru-RU" dirty="0">
                <a:latin typeface="Times New Roman" pitchFamily="18" charset="0"/>
                <a:cs typeface="Times New Roman" pitchFamily="18" charset="0"/>
              </a:rPr>
              <a:t>опорную схему или таблицу</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a:t>
            </a:r>
            <a:r>
              <a:rPr lang="ru-RU" dirty="0">
                <a:latin typeface="Times New Roman" pitchFamily="18" charset="0"/>
                <a:cs typeface="Times New Roman" pitchFamily="18" charset="0"/>
              </a:rPr>
              <a:t>. Закрыть глаза и мысленно воспроизвести то, что запоминалось</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6</a:t>
            </a:r>
            <a:r>
              <a:rPr lang="ru-RU" dirty="0">
                <a:latin typeface="Times New Roman" pitchFamily="18" charset="0"/>
                <a:cs typeface="Times New Roman" pitchFamily="18" charset="0"/>
              </a:rPr>
              <a:t>. На карточки крупно , разными цветами выписать основные понятия или </a:t>
            </a:r>
          </a:p>
          <a:p>
            <a:r>
              <a:rPr lang="ru-RU" dirty="0">
                <a:latin typeface="Times New Roman" pitchFamily="18" charset="0"/>
                <a:cs typeface="Times New Roman" pitchFamily="18" charset="0"/>
              </a:rPr>
              <a:t>формулы, развесить их по стенам, чтобы </a:t>
            </a:r>
          </a:p>
          <a:p>
            <a:r>
              <a:rPr lang="ru-RU" dirty="0">
                <a:latin typeface="Times New Roman" pitchFamily="18" charset="0"/>
                <a:cs typeface="Times New Roman" pitchFamily="18" charset="0"/>
              </a:rPr>
              <a:t>они всегда были перед </a:t>
            </a:r>
            <a:r>
              <a:rPr lang="ru-RU" dirty="0" smtClean="0">
                <a:latin typeface="Times New Roman" pitchFamily="18" charset="0"/>
                <a:cs typeface="Times New Roman" pitchFamily="18" charset="0"/>
              </a:rPr>
              <a:t>глазами.</a:t>
            </a:r>
            <a:endParaRPr lang="ru-RU" dirty="0">
              <a:latin typeface="Times New Roman" pitchFamily="18" charset="0"/>
              <a:cs typeface="Times New Roman" pitchFamily="18" charset="0"/>
            </a:endParaRPr>
          </a:p>
        </p:txBody>
      </p:sp>
      <p:pic>
        <p:nvPicPr>
          <p:cNvPr id="4" name="Picture 5" descr="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55198" y="1968972"/>
            <a:ext cx="23399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110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582067"/>
            <a:ext cx="4572000" cy="4616648"/>
          </a:xfrm>
          <a:prstGeom prst="rect">
            <a:avLst/>
          </a:prstGeom>
        </p:spPr>
        <p:txBody>
          <a:bodyPr>
            <a:spAutoFit/>
          </a:bodyPr>
          <a:lstStyle/>
          <a:p>
            <a:endParaRPr lang="ru-RU" sz="2000" b="1" u="sng" dirty="0" smtClean="0">
              <a:latin typeface="Times New Roman" pitchFamily="18" charset="0"/>
              <a:cs typeface="Times New Roman" pitchFamily="18" charset="0"/>
            </a:endParaRPr>
          </a:p>
          <a:p>
            <a:r>
              <a:rPr lang="ru-RU" sz="2000" b="1" u="sng" dirty="0" smtClean="0">
                <a:latin typeface="Times New Roman" pitchFamily="18" charset="0"/>
                <a:cs typeface="Times New Roman" pitchFamily="18" charset="0"/>
              </a:rPr>
              <a:t>Если </a:t>
            </a:r>
            <a:r>
              <a:rPr lang="ru-RU" sz="2000" b="1" u="sng" dirty="0">
                <a:latin typeface="Times New Roman" pitchFamily="18" charset="0"/>
                <a:cs typeface="Times New Roman" pitchFamily="18" charset="0"/>
              </a:rPr>
              <a:t>память слуховая</a:t>
            </a:r>
          </a:p>
          <a:p>
            <a:endParaRPr lang="ru-RU" sz="2000" u="sng" dirty="0">
              <a:latin typeface="Times New Roman" pitchFamily="18" charset="0"/>
              <a:cs typeface="Times New Roman" pitchFamily="18" charset="0"/>
            </a:endParaRPr>
          </a:p>
          <a:p>
            <a:r>
              <a:rPr lang="ru-RU" dirty="0" smtClean="0">
                <a:latin typeface="Times New Roman" pitchFamily="18" charset="0"/>
                <a:cs typeface="Times New Roman" pitchFamily="18" charset="0"/>
              </a:rPr>
              <a:t>1. Читайте </a:t>
            </a:r>
            <a:r>
              <a:rPr lang="ru-RU" dirty="0">
                <a:latin typeface="Times New Roman" pitchFamily="18" charset="0"/>
                <a:cs typeface="Times New Roman" pitchFamily="18" charset="0"/>
              </a:rPr>
              <a:t>вслух</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2. Начитайте </a:t>
            </a:r>
            <a:r>
              <a:rPr lang="ru-RU" dirty="0">
                <a:latin typeface="Times New Roman" pitchFamily="18" charset="0"/>
                <a:cs typeface="Times New Roman" pitchFamily="18" charset="0"/>
              </a:rPr>
              <a:t>трудный материал на аудио-</a:t>
            </a:r>
          </a:p>
          <a:p>
            <a:r>
              <a:rPr lang="ru-RU" dirty="0">
                <a:latin typeface="Times New Roman" pitchFamily="18" charset="0"/>
                <a:cs typeface="Times New Roman" pitchFamily="18" charset="0"/>
              </a:rPr>
              <a:t>кассету и периодически прослушивайте</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3. При </a:t>
            </a:r>
            <a:r>
              <a:rPr lang="ru-RU" dirty="0">
                <a:latin typeface="Times New Roman" pitchFamily="18" charset="0"/>
                <a:cs typeface="Times New Roman" pitchFamily="18" charset="0"/>
              </a:rPr>
              <a:t>чтении и прослушивании чётко проговаривать слова с небольшими паузами.</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4. Приучить </a:t>
            </a:r>
            <a:r>
              <a:rPr lang="ru-RU" dirty="0">
                <a:latin typeface="Times New Roman" pitchFamily="18" charset="0"/>
                <a:cs typeface="Times New Roman" pitchFamily="18" charset="0"/>
              </a:rPr>
              <a:t>себя пересказывать вслух, но не заучивайте наизусть</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5. Можно </a:t>
            </a:r>
            <a:r>
              <a:rPr lang="ru-RU" dirty="0">
                <a:latin typeface="Times New Roman" pitchFamily="18" charset="0"/>
                <a:cs typeface="Times New Roman" pitchFamily="18" charset="0"/>
              </a:rPr>
              <a:t>попытаться зарифмовать трудное в небольшие стихотворения или </a:t>
            </a:r>
            <a:r>
              <a:rPr lang="ru-RU" dirty="0" smtClean="0">
                <a:latin typeface="Times New Roman" pitchFamily="18" charset="0"/>
                <a:cs typeface="Times New Roman" pitchFamily="18" charset="0"/>
              </a:rPr>
              <a:t>присказки.</a:t>
            </a:r>
            <a:endParaRPr lang="ru-RU" dirty="0">
              <a:latin typeface="Times New Roman" pitchFamily="18" charset="0"/>
              <a:cs typeface="Times New Roman" pitchFamily="18" charset="0"/>
            </a:endParaRPr>
          </a:p>
        </p:txBody>
      </p:sp>
      <p:pic>
        <p:nvPicPr>
          <p:cNvPr id="4" name="Picture 12" descr="GOOG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521966"/>
            <a:ext cx="23034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15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0"/>
            <a:ext cx="8064896" cy="1200329"/>
          </a:xfrm>
          <a:prstGeom prst="rect">
            <a:avLst/>
          </a:prstGeom>
        </p:spPr>
        <p:txBody>
          <a:bodyPr wrap="square">
            <a:spAutoFit/>
          </a:bodyPr>
          <a:lstStyle/>
          <a:p>
            <a:r>
              <a:rPr lang="ru-RU" b="1" dirty="0">
                <a:latin typeface="Times New Roman" pitchFamily="18" charset="0"/>
                <a:cs typeface="Times New Roman" pitchFamily="18" charset="0"/>
              </a:rPr>
              <a:t>6. Начинай с самой трудной темы, раздела, </a:t>
            </a:r>
            <a:r>
              <a:rPr lang="ru-RU" b="1" dirty="0" smtClean="0">
                <a:latin typeface="Times New Roman" pitchFamily="18" charset="0"/>
                <a:cs typeface="Times New Roman" pitchFamily="18" charset="0"/>
              </a:rPr>
              <a:t>предмета.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dirty="0">
                <a:latin typeface="Times New Roman" pitchFamily="18" charset="0"/>
                <a:cs typeface="Times New Roman" pitchFamily="18" charset="0"/>
              </a:rPr>
              <a:t>7. Выполняй как можно больше различных тестов по данному предмету.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Эти </a:t>
            </a:r>
            <a:r>
              <a:rPr lang="ru-RU" dirty="0">
                <a:latin typeface="Times New Roman" pitchFamily="18" charset="0"/>
                <a:cs typeface="Times New Roman" pitchFamily="18" charset="0"/>
              </a:rPr>
              <a:t>тренировки познакомят тебя с конструкциями тестовых заданий.</a:t>
            </a:r>
          </a:p>
        </p:txBody>
      </p:sp>
      <p:pic>
        <p:nvPicPr>
          <p:cNvPr id="3" name="Рисунок 2" descr="https://spravochnika.ru/storage/services/1/14/11407/thumb_1.jpg"/>
          <p:cNvPicPr/>
          <p:nvPr/>
        </p:nvPicPr>
        <p:blipFill>
          <a:blip r:embed="rId2"/>
          <a:srcRect/>
          <a:stretch>
            <a:fillRect/>
          </a:stretch>
        </p:blipFill>
        <p:spPr bwMode="auto">
          <a:xfrm>
            <a:off x="2133997" y="2654246"/>
            <a:ext cx="4876006" cy="3342878"/>
          </a:xfrm>
          <a:prstGeom prst="rect">
            <a:avLst/>
          </a:prstGeom>
          <a:noFill/>
          <a:ln w="9525">
            <a:noFill/>
            <a:miter lim="800000"/>
            <a:headEnd/>
            <a:tailEnd/>
          </a:ln>
        </p:spPr>
      </p:pic>
    </p:spTree>
    <p:extLst>
      <p:ext uri="{BB962C8B-B14F-4D97-AF65-F5344CB8AC3E}">
        <p14:creationId xmlns:p14="http://schemas.microsoft.com/office/powerpoint/2010/main" val="1418264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411</TotalTime>
  <Words>1053</Words>
  <Application>Microsoft Office PowerPoint</Application>
  <PresentationFormat>Экран (4:3)</PresentationFormat>
  <Paragraphs>121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Angel</dc:creator>
  <cp:lastModifiedBy>ххх</cp:lastModifiedBy>
  <cp:revision>44</cp:revision>
  <dcterms:created xsi:type="dcterms:W3CDTF">2012-12-02T06:03:57Z</dcterms:created>
  <dcterms:modified xsi:type="dcterms:W3CDTF">2020-05-05T11:55:21Z</dcterms:modified>
</cp:coreProperties>
</file>